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66" r:id="rId14"/>
    <p:sldId id="268" r:id="rId15"/>
    <p:sldId id="269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318" r:id="rId38"/>
    <p:sldId id="319" r:id="rId39"/>
    <p:sldId id="320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273" autoAdjust="0"/>
  </p:normalViewPr>
  <p:slideViewPr>
    <p:cSldViewPr snapToGrid="0">
      <p:cViewPr varScale="1">
        <p:scale>
          <a:sx n="101" d="100"/>
          <a:sy n="101" d="100"/>
        </p:scale>
        <p:origin x="9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6C2F9-D4ED-4B94-B095-753B297DFFEA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C22E4-C7E1-4708-9A36-B79D62E343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93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C22E4-C7E1-4708-9A36-B79D62E343C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56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C22E4-C7E1-4708-9A36-B79D62E343C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46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4632E-CC09-4C7D-9639-ADDEABB8038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4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4632E-CC09-4C7D-9639-ADDEABB8038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4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89FBB-E9EF-F52D-31D6-D5E784F24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E8398E-F417-7E94-FCEC-5FACDE398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B22254-C924-F10B-B02B-A017EA1E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732A40-5F61-06F2-14BE-02714516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BA18D3-076A-C1DA-8130-20066F49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07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3FA1F-3B8B-0DF1-971B-B7875FDC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C88F505-EFA5-96C1-1016-5C72D2309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8F34CD-634E-98A3-CF55-6AB8B6DB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28ADB3-C7A5-ED2D-A6F1-B5F3095DC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A3F7FD-FEDF-39AC-4352-BF13845F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63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F6B59D4-03FC-8682-55D1-20C317AD4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061F3E2-44DC-3DFD-6E4E-CAFC47F84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C5607C-3948-2AB5-680D-64FC3659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B2FF3A-71E4-4F1C-79C1-1686D37F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14EEF0-680E-3014-053F-F44765E9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11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E9DFE-E409-E7B0-1197-E3BE11DA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06E1E-4E20-826B-BDA0-538548F05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93C3A9-1029-4108-099A-4ACA9315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04BFC0-32D5-B1A7-652E-83C973BB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2D0B45-1AF3-7B98-ED51-01D69609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01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8EBBF0-8D6A-C465-15F3-D7FBF01D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5A9EFD-731C-FF32-95DF-81F85A795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206A2E-F8DE-11B1-399D-2C9B8D30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19FA41-DD95-8B2E-E47B-762BDA79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ECC210-7AC5-381F-9A5F-5B125BCE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09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F4ECC-001B-6EB1-F07C-430B4AD7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9EDE82-785E-253D-CD9C-8C7BF6F34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DC8D56E-C9EF-B4F7-761C-62DFD5CF8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DA614C-AE6F-4C79-99C4-A72247FC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199532-0E24-D43F-0A5D-02C5BC9B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B36A2E-B0E9-FCEC-677F-34E3BDE5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6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8C62A0-D5DF-1800-90DD-9DA0D1BE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2C9C57-4B9F-0BB7-AA7B-47EE133F6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CE8713-729B-EFA5-FE92-F91E55BC5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AC97AE1-525D-A8F4-50AA-82A1EC169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447BCE0-FADB-E436-6265-12294F41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D292C88-2C13-DEB7-F64B-36F4038D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7872E42-81F8-2B83-8FE1-B802CC6B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308DF10-DB61-49BA-A19F-7C88F528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37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33433-6306-AA34-DF01-4EC93CD4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9A24BAE-0C17-3086-0020-95258168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A873B24-9D49-BEFF-A71F-9F2EA4E0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34ABEC-2E43-B3D5-5CF0-AFF98223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77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90EA97-2B44-39C8-A01C-F529F4CB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B98BE4E-E3B8-C435-E141-BFF99965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6E36A4-C4FA-6CE5-9972-253C133B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70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809BF-4CD0-7168-76B1-9F997EE8E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180367-0D65-DA2C-2F9C-6A972E38E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3C3AB4-2BBE-0457-8E50-9BB462212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E9FD83-4A5A-7C68-5A7E-8D69A4AE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E9C6E1-65C8-2E77-10F6-6E167DF4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2BE044-C44D-7369-5580-A16D4AF8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30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0A30AD-007C-6959-8D98-9BE8772AB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F062F15-6123-E2E8-2E3F-E5B2E7497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C582C3-CEF7-3182-0BD6-3BBD9F745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64FFA3-AC88-9447-1642-E6B4CF55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C0D6D2-F185-910E-E3A0-BB49ED54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8FC0E-B444-6675-E397-4A77E824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03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584941B-BABD-5BB0-E71A-4A394CF5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2A9F83-5C0B-2051-FE44-67B421A89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AF95FF-2B7F-3B15-6FD4-B1136A9EF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D461DD-90E3-49E0-8D42-9F8EA7AD1FE1}" type="datetimeFigureOut">
              <a:rPr lang="zh-TW" altLang="en-US" smtClean="0"/>
              <a:t>2026/1/20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196E36-B5A1-EE3D-C068-319D774A4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321D40-AC9C-E47C-844D-CD5BA45D8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17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jpg"/><Relationship Id="rId7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41.pn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8AD7A4F-8C92-7A0C-5221-D0F14E4D08F3}"/>
              </a:ext>
            </a:extLst>
          </p:cNvPr>
          <p:cNvSpPr txBox="1"/>
          <p:nvPr/>
        </p:nvSpPr>
        <p:spPr>
          <a:xfrm>
            <a:off x="585357" y="1882417"/>
            <a:ext cx="7708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安裝PIPSIL0278-0 WS2矽膠出水頭單彎管，鐵氟龍管畫線2</a:t>
            </a:r>
            <a:r>
              <a:rPr lang="en-US" altLang="zh-TW" dirty="0"/>
              <a:t>cm</a:t>
            </a:r>
            <a:r>
              <a:rPr lang="zh-TW" altLang="en-US" dirty="0"/>
              <a:t>，在拍攝照片需拍到畫線2</a:t>
            </a:r>
            <a:r>
              <a:rPr lang="en-US" altLang="zh-TW" dirty="0"/>
              <a:t>cm</a:t>
            </a:r>
            <a:r>
              <a:rPr lang="zh-TW" altLang="en-US" dirty="0"/>
              <a:t>(畫線在2</a:t>
            </a:r>
            <a:r>
              <a:rPr lang="en-US" altLang="zh-TW" dirty="0"/>
              <a:t>cm</a:t>
            </a:r>
            <a:r>
              <a:rPr lang="zh-TW" altLang="en-US" dirty="0"/>
              <a:t>之後)，插於矽膠出水頭單彎管內，拍攝完機影片時需要在該處停留2秒，確認可以看到該畫線，避免鐵氟龍管插入過深使得水無法出水導致機器內部爆管漏水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2F3D74-4CB3-4E5D-0935-BD586B98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7" y="3152620"/>
            <a:ext cx="3624693" cy="26978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CB630B-B3F5-4AB7-70A2-26F56331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47" y="3152620"/>
            <a:ext cx="3976076" cy="269783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B904C3B-A260-A6A1-4187-3986E173E748}"/>
              </a:ext>
            </a:extLst>
          </p:cNvPr>
          <p:cNvSpPr txBox="1"/>
          <p:nvPr/>
        </p:nvSpPr>
        <p:spPr>
          <a:xfrm>
            <a:off x="585357" y="5986120"/>
            <a:ext cx="3624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OK</a:t>
            </a:r>
            <a:r>
              <a:rPr lang="zh-TW" altLang="en-US" dirty="0"/>
              <a:t>畫線在2</a:t>
            </a:r>
            <a:r>
              <a:rPr lang="en-US" altLang="zh-TW" dirty="0"/>
              <a:t>cm</a:t>
            </a:r>
            <a:r>
              <a:rPr lang="zh-TW" altLang="en-US" dirty="0"/>
              <a:t>之後，插入後可以看到該畫線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218E25-B2B8-19BA-7547-657872FB6BA9}"/>
              </a:ext>
            </a:extLst>
          </p:cNvPr>
          <p:cNvSpPr txBox="1"/>
          <p:nvPr/>
        </p:nvSpPr>
        <p:spPr>
          <a:xfrm>
            <a:off x="4377046" y="5966492"/>
            <a:ext cx="4060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NG</a:t>
            </a:r>
            <a:r>
              <a:rPr lang="zh-TW" altLang="en-US" dirty="0"/>
              <a:t>畫線超過2</a:t>
            </a:r>
            <a:r>
              <a:rPr lang="en-US" altLang="zh-TW" dirty="0"/>
              <a:t>cm(</a:t>
            </a:r>
            <a:r>
              <a:rPr lang="zh-TW" altLang="en-US" dirty="0"/>
              <a:t>實際</a:t>
            </a:r>
            <a:r>
              <a:rPr lang="en-US" altLang="zh-TW" dirty="0"/>
              <a:t>2.5cm)</a:t>
            </a:r>
            <a:r>
              <a:rPr lang="zh-TW" altLang="en-US" dirty="0"/>
              <a:t>，插入過深使得水無法出水導致機器內部爆管</a:t>
            </a:r>
          </a:p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FD49A20-A857-3C1D-23D5-2E1D333B0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495" y="161434"/>
            <a:ext cx="2377108" cy="17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4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542B97-8D28-9AE8-24EC-E68DC325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" t="1945"/>
          <a:stretch>
            <a:fillRect/>
          </a:stretch>
        </p:blipFill>
        <p:spPr>
          <a:xfrm>
            <a:off x="90535" y="90535"/>
            <a:ext cx="8807058" cy="319463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BBCB2F-AE0F-F3C8-9AB1-AEAF15F769AB}"/>
              </a:ext>
            </a:extLst>
          </p:cNvPr>
          <p:cNvSpPr txBox="1"/>
          <p:nvPr/>
        </p:nvSpPr>
        <p:spPr>
          <a:xfrm>
            <a:off x="16602" y="3320133"/>
            <a:ext cx="3767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減壓閥 </a:t>
            </a:r>
            <a:r>
              <a:rPr lang="en-US" altLang="zh-TW" dirty="0"/>
              <a:t>RPV-60</a:t>
            </a:r>
            <a:r>
              <a:rPr lang="zh-TW" altLang="en-US" dirty="0"/>
              <a:t>   </a:t>
            </a:r>
            <a:r>
              <a:rPr lang="en-US" altLang="zh-TW" dirty="0"/>
              <a:t>PLCVLV0029-0</a:t>
            </a:r>
          </a:p>
          <a:p>
            <a:r>
              <a:rPr lang="zh-TW" altLang="en-US" dirty="0"/>
              <a:t>減壓閥 </a:t>
            </a:r>
            <a:r>
              <a:rPr lang="en-US" altLang="zh-TW" dirty="0"/>
              <a:t>RPV-62</a:t>
            </a:r>
            <a:r>
              <a:rPr lang="zh-TW" altLang="en-US" dirty="0"/>
              <a:t>   </a:t>
            </a:r>
            <a:r>
              <a:rPr lang="en-US" altLang="zh-TW" dirty="0"/>
              <a:t>PLCVLV0020-0</a:t>
            </a:r>
          </a:p>
          <a:p>
            <a:r>
              <a:rPr lang="zh-TW" altLang="en-US" dirty="0"/>
              <a:t>一律轉為千山使用</a:t>
            </a:r>
            <a:endParaRPr lang="en-US" altLang="zh-TW" dirty="0"/>
          </a:p>
          <a:p>
            <a:r>
              <a:rPr lang="zh-TW" altLang="en-US" dirty="0"/>
              <a:t>惟品使用</a:t>
            </a:r>
            <a:endParaRPr lang="en-US" altLang="zh-TW" dirty="0"/>
          </a:p>
          <a:p>
            <a:r>
              <a:rPr lang="zh-TW" altLang="en-US" dirty="0"/>
              <a:t>減壓閥 </a:t>
            </a:r>
            <a:r>
              <a:rPr lang="en-US" altLang="zh-TW" dirty="0"/>
              <a:t>RPV-60</a:t>
            </a:r>
            <a:r>
              <a:rPr lang="zh-TW" altLang="en-US" dirty="0"/>
              <a:t>   </a:t>
            </a:r>
            <a:r>
              <a:rPr lang="en-US" altLang="zh-TW" dirty="0"/>
              <a:t>PLCVLV0029-1</a:t>
            </a:r>
          </a:p>
          <a:p>
            <a:r>
              <a:rPr lang="zh-TW" altLang="en-US" dirty="0"/>
              <a:t>生產日期</a:t>
            </a:r>
            <a:r>
              <a:rPr lang="en-US" altLang="zh-TW" dirty="0"/>
              <a:t>2025/04/13</a:t>
            </a:r>
            <a:r>
              <a:rPr lang="zh-TW" altLang="en-US" dirty="0"/>
              <a:t> 以後的</a:t>
            </a:r>
            <a:endParaRPr lang="en-US" altLang="zh-TW" dirty="0"/>
          </a:p>
          <a:p>
            <a:r>
              <a:rPr lang="zh-TW" altLang="en-US" dirty="0"/>
              <a:t>減壓閥 </a:t>
            </a:r>
            <a:r>
              <a:rPr lang="en-US" altLang="zh-TW" dirty="0"/>
              <a:t>RPV-62</a:t>
            </a:r>
            <a:r>
              <a:rPr lang="zh-TW" altLang="en-US" dirty="0"/>
              <a:t>   </a:t>
            </a:r>
            <a:r>
              <a:rPr lang="en-US" altLang="zh-TW" dirty="0"/>
              <a:t>PLCVLV0020-1</a:t>
            </a:r>
          </a:p>
          <a:p>
            <a:r>
              <a:rPr lang="zh-TW" altLang="en-US" dirty="0"/>
              <a:t>生產日期</a:t>
            </a:r>
            <a:r>
              <a:rPr lang="en-US" altLang="zh-TW" dirty="0"/>
              <a:t>2025/04/18</a:t>
            </a:r>
            <a:r>
              <a:rPr lang="zh-TW" altLang="en-US" dirty="0"/>
              <a:t>以後的</a:t>
            </a:r>
            <a:br>
              <a:rPr lang="en-US" altLang="zh-TW" dirty="0"/>
            </a:br>
            <a:r>
              <a:rPr lang="zh-TW" altLang="en-US" dirty="0"/>
              <a:t>客戶假如是一升二，當時使用</a:t>
            </a:r>
            <a:r>
              <a:rPr lang="en-US" altLang="zh-TW" dirty="0"/>
              <a:t>2</a:t>
            </a:r>
            <a:r>
              <a:rPr lang="zh-TW" altLang="en-US" dirty="0"/>
              <a:t>分減壓閥一律換成新款</a:t>
            </a:r>
            <a:r>
              <a:rPr lang="en-US" altLang="zh-TW" dirty="0"/>
              <a:t>3</a:t>
            </a:r>
            <a:r>
              <a:rPr lang="zh-TW" altLang="en-US" dirty="0"/>
              <a:t>分減壓閥</a:t>
            </a:r>
          </a:p>
          <a:p>
            <a:r>
              <a:rPr lang="en-US" altLang="zh-TW" dirty="0"/>
              <a:t>2</a:t>
            </a:r>
            <a:r>
              <a:rPr lang="zh-TW" altLang="en-US" dirty="0"/>
              <a:t>分沒有壞 就直接更換 不收費</a:t>
            </a:r>
          </a:p>
          <a:p>
            <a:r>
              <a:rPr lang="en-US" altLang="zh-TW" dirty="0"/>
              <a:t>2</a:t>
            </a:r>
            <a:r>
              <a:rPr lang="zh-TW" altLang="en-US" dirty="0"/>
              <a:t>分過保又壞掉 就要收費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4EE0FA-6BAB-D3E0-333D-16824D61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883" y="3572835"/>
            <a:ext cx="4255275" cy="24606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FD537A-AC76-E71C-2A31-CACBC2A2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978" y="3572835"/>
            <a:ext cx="4021352" cy="25398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18FFA1-630E-2556-9957-F33E98021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593" y="0"/>
            <a:ext cx="3290223" cy="139619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BE60BAC-77DD-9847-5D92-76AB20F6A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6" y="1406494"/>
            <a:ext cx="3272194" cy="13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B478F28-579B-9196-D810-11210DDE167D}"/>
              </a:ext>
            </a:extLst>
          </p:cNvPr>
          <p:cNvSpPr txBox="1"/>
          <p:nvPr/>
        </p:nvSpPr>
        <p:spPr>
          <a:xfrm>
            <a:off x="22213" y="3194631"/>
            <a:ext cx="89198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📌 減壓閥預防性更換提醒 — 技師注意事項</a:t>
            </a:r>
          </a:p>
          <a:p>
            <a:r>
              <a:rPr lang="zh-TW" altLang="en-US" dirty="0"/>
              <a:t>為確保設備安全與穩定運作，請各位技師於維修作業時，務必依下列條件進行減壓閥之預防性更換：</a:t>
            </a:r>
          </a:p>
          <a:p>
            <a:r>
              <a:rPr lang="zh-TW" altLang="en-US" dirty="0"/>
              <a:t>✅ 更換條件如下：</a:t>
            </a:r>
          </a:p>
          <a:p>
            <a:r>
              <a:rPr lang="zh-TW" altLang="en-US" dirty="0"/>
              <a:t>RPV-60 減壓閥</a:t>
            </a:r>
          </a:p>
          <a:p>
            <a:r>
              <a:rPr lang="zh-TW" altLang="en-US" dirty="0"/>
              <a:t>料號：PLCVLV0029-1</a:t>
            </a:r>
          </a:p>
          <a:p>
            <a:r>
              <a:rPr lang="zh-TW" altLang="en-US" dirty="0"/>
              <a:t>生產日期：2025/04/13以前</a:t>
            </a:r>
          </a:p>
          <a:p>
            <a:r>
              <a:rPr lang="zh-TW" altLang="en-US" dirty="0"/>
              <a:t>RPV-62 減壓閥</a:t>
            </a:r>
          </a:p>
          <a:p>
            <a:r>
              <a:rPr lang="zh-TW" altLang="en-US" dirty="0"/>
              <a:t>料號：PLCVLV0020-1</a:t>
            </a:r>
          </a:p>
          <a:p>
            <a:r>
              <a:rPr lang="zh-TW" altLang="en-US" dirty="0"/>
              <a:t>生產日期：2025/04/18以前</a:t>
            </a:r>
          </a:p>
          <a:p>
            <a:endParaRPr lang="en-US" altLang="zh-TW" dirty="0"/>
          </a:p>
          <a:p>
            <a:r>
              <a:rPr lang="zh-TW" altLang="en-US" dirty="0"/>
              <a:t>🔍 請務必於維修前確認減壓閥之生產日期，符合上述條件者，請立即進行更換。</a:t>
            </a:r>
          </a:p>
          <a:p>
            <a:r>
              <a:rPr lang="zh-TW" altLang="en-US" dirty="0"/>
              <a:t>如有任何疑問，請即刻聯繫店長或品保單位確認。</a:t>
            </a:r>
            <a:r>
              <a:rPr lang="en-US" altLang="zh-TW" dirty="0"/>
              <a:t>(2025/10/14</a:t>
            </a:r>
            <a:r>
              <a:rPr lang="zh-TW" altLang="en-US" dirty="0"/>
              <a:t>布達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38CE34-52F2-7717-5987-EE9C4337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" t="1945"/>
          <a:stretch>
            <a:fillRect/>
          </a:stretch>
        </p:blipFill>
        <p:spPr>
          <a:xfrm>
            <a:off x="-22214" y="0"/>
            <a:ext cx="8807058" cy="31946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42302D-AC9C-978B-C5C7-C470B7C8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5" r="5498"/>
          <a:stretch>
            <a:fillRect/>
          </a:stretch>
        </p:blipFill>
        <p:spPr>
          <a:xfrm>
            <a:off x="9054173" y="2812989"/>
            <a:ext cx="3003460" cy="1892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DA1884-E256-AF1F-237F-F993EAB68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173" y="4796575"/>
            <a:ext cx="3092313" cy="19530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9E39AA-6BF5-05D4-577C-739E5297E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593" y="0"/>
            <a:ext cx="3290223" cy="13961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AFA4E1-965E-18BD-0116-301C6A26C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6" y="1406494"/>
            <a:ext cx="3272194" cy="13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99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93CB94-2754-4E54-96AE-A4AE68AA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748" y="4058194"/>
            <a:ext cx="4087252" cy="27998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BEE8FF6-B8ED-2EB6-B443-80D657BC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0" t="3687" b="1609"/>
          <a:stretch/>
        </p:blipFill>
        <p:spPr>
          <a:xfrm>
            <a:off x="8104747" y="-1"/>
            <a:ext cx="4087251" cy="408725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7B3EDD-0CCA-3AA7-5789-695FD20E4B51}"/>
              </a:ext>
            </a:extLst>
          </p:cNvPr>
          <p:cNvSpPr txBox="1"/>
          <p:nvPr/>
        </p:nvSpPr>
        <p:spPr>
          <a:xfrm>
            <a:off x="0" y="0"/>
            <a:ext cx="79828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📌 重要通知：</a:t>
            </a:r>
            <a:r>
              <a:rPr lang="en-US" altLang="zh-TW" dirty="0"/>
              <a:t>3</a:t>
            </a:r>
            <a:r>
              <a:rPr lang="zh-TW" altLang="en-US" dirty="0"/>
              <a:t>分快接減壓閥異常脫落提醒與檢查強化</a:t>
            </a:r>
            <a:r>
              <a:rPr lang="en-US" altLang="zh-TW" dirty="0"/>
              <a:t>(2025/10/9</a:t>
            </a:r>
            <a:r>
              <a:rPr lang="zh-TW" altLang="en-US" dirty="0"/>
              <a:t>布達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近期發現</a:t>
            </a:r>
            <a:r>
              <a:rPr lang="en-US" altLang="zh-TW" dirty="0"/>
              <a:t>3</a:t>
            </a:r>
            <a:r>
              <a:rPr lang="zh-TW" altLang="en-US" dirty="0"/>
              <a:t>分快接減壓閥在一個月內共發生</a:t>
            </a:r>
            <a:r>
              <a:rPr lang="en-US" altLang="zh-TW" dirty="0"/>
              <a:t>3</a:t>
            </a:r>
            <a:r>
              <a:rPr lang="zh-TW" altLang="en-US" dirty="0"/>
              <a:t>起進水端快接頭異常脫落事件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其中</a:t>
            </a:r>
            <a:r>
              <a:rPr lang="en-US" altLang="zh-TW" dirty="0"/>
              <a:t>2</a:t>
            </a:r>
            <a:r>
              <a:rPr lang="zh-TW" altLang="en-US" dirty="0"/>
              <a:t>起技師當下即發現異常並立即更換</a:t>
            </a:r>
            <a:endParaRPr lang="en-US" altLang="zh-TW" dirty="0"/>
          </a:p>
          <a:p>
            <a:r>
              <a:rPr lang="zh-TW" altLang="en-US" dirty="0"/>
              <a:t>另</a:t>
            </a:r>
            <a:r>
              <a:rPr lang="en-US" altLang="zh-TW" dirty="0"/>
              <a:t>1</a:t>
            </a:r>
            <a:r>
              <a:rPr lang="zh-TW" altLang="en-US" dirty="0"/>
              <a:t>起為安裝當日即發生異常情況</a:t>
            </a:r>
            <a:endParaRPr lang="en-US" altLang="zh-TW" dirty="0"/>
          </a:p>
          <a:p>
            <a:r>
              <a:rPr lang="zh-TW" altLang="en-US" dirty="0"/>
              <a:t>為避免類似問題再次發生並造成漏水與財損，請店長與技師務必留意以下檢查事項：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⚙️ 安裝檢查步驟強化：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拉扯測試：將兩端</a:t>
            </a:r>
            <a:r>
              <a:rPr lang="en-US" altLang="zh-TW" dirty="0"/>
              <a:t>3</a:t>
            </a:r>
            <a:r>
              <a:rPr lang="zh-TW" altLang="en-US" dirty="0"/>
              <a:t>分白色</a:t>
            </a:r>
            <a:r>
              <a:rPr lang="en-US" altLang="zh-TW" dirty="0"/>
              <a:t>PE</a:t>
            </a:r>
            <a:r>
              <a:rPr lang="zh-TW" altLang="en-US" dirty="0"/>
              <a:t>管插入快接減壓閥後，請技師分別用雙手拉扯兩端管線，確認快接頭牢固不脫落。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拍攝檢查停留：安裝完成後拍攝檢查影片時，請在</a:t>
            </a:r>
            <a:r>
              <a:rPr lang="en-US" altLang="zh-TW" dirty="0"/>
              <a:t>3</a:t>
            </a:r>
            <a:r>
              <a:rPr lang="zh-TW" altLang="en-US" dirty="0"/>
              <a:t>分快接減壓閥處多停留至少</a:t>
            </a:r>
            <a:r>
              <a:rPr lang="en-US" altLang="zh-TW" dirty="0"/>
              <a:t>5</a:t>
            </a:r>
            <a:r>
              <a:rPr lang="zh-TW" altLang="en-US" dirty="0"/>
              <a:t>秒，觀察是否有滲漏或異常。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🔍 品保處置說明：針對總倉現有庫存，品保部將安排全面檢查，合格品將於標籤上以黑點做記號，以便後續辨識與區分。請各位技師與店長務必遵照以上檢查流程，確保安裝品質，謝謝配合！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32AAE0-6A09-5991-086D-4103678F8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4254" y="4835433"/>
            <a:ext cx="2331296" cy="20225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07B7860-284F-CB95-8371-0EB4826CE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22057" t="31755" r="27514" b="32939"/>
          <a:stretch>
            <a:fillRect/>
          </a:stretch>
        </p:blipFill>
        <p:spPr>
          <a:xfrm>
            <a:off x="775062" y="5033069"/>
            <a:ext cx="3004458" cy="1824931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6360DF66-D411-0B22-2E42-55A41BBBFDA8}"/>
              </a:ext>
            </a:extLst>
          </p:cNvPr>
          <p:cNvSpPr/>
          <p:nvPr/>
        </p:nvSpPr>
        <p:spPr>
          <a:xfrm rot="9733288">
            <a:off x="3482472" y="6063606"/>
            <a:ext cx="835536" cy="3973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425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1A27465-F004-D9F4-7E41-489CC140D661}"/>
              </a:ext>
            </a:extLst>
          </p:cNvPr>
          <p:cNvSpPr txBox="1"/>
          <p:nvPr/>
        </p:nvSpPr>
        <p:spPr>
          <a:xfrm>
            <a:off x="193962" y="124936"/>
            <a:ext cx="119056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/>
              <a:t>場刊時一定要確認客戶家三角凡爾，以及龍頭接頭尺寸，將如是歐規三角凡爾，那一定要備註清楚，客戶家使用的規格</a:t>
            </a:r>
          </a:p>
          <a:p>
            <a:r>
              <a:rPr lang="zh-TW" altLang="en-US" sz="3200" dirty="0"/>
              <a:t>有發生歐規三角反爾案件，與公司的四分六角、一體式球閥不匹配，門市有三分六角料號P-P36，請各位技師外出裝機帶在身上當常備料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CBA01E1-C98F-D177-97C6-419B1646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15" y="2228850"/>
            <a:ext cx="4537664" cy="46291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14E498F-92B0-9D46-FA25-0D7D9DD16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9" y="3429000"/>
            <a:ext cx="5811061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4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C16FE9A2-4D84-E396-6820-A37571062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14" y="68360"/>
            <a:ext cx="7740073" cy="3299454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579E230-2BD8-2FDC-6B55-A621A2636453}"/>
              </a:ext>
            </a:extLst>
          </p:cNvPr>
          <p:cNvSpPr txBox="1"/>
          <p:nvPr/>
        </p:nvSpPr>
        <p:spPr>
          <a:xfrm>
            <a:off x="95250" y="112856"/>
            <a:ext cx="43722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2025/9/1</a:t>
            </a:r>
            <a:r>
              <a:rPr lang="zh-TW" altLang="en-US" dirty="0"/>
              <a:t>開始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ASMMTNO166-1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WS2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110V</a:t>
            </a:r>
            <a:r>
              <a:rPr lang="zh-TW" altLang="en-US" dirty="0">
                <a:solidFill>
                  <a:srgbClr val="FF0000"/>
                </a:solidFill>
              </a:rPr>
              <a:t>電源維修半成品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停止領用維修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ASMMTN0167-1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WS2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110V</a:t>
            </a:r>
            <a:r>
              <a:rPr lang="zh-TW" altLang="en-US" dirty="0">
                <a:solidFill>
                  <a:srgbClr val="FF0000"/>
                </a:solidFill>
              </a:rPr>
              <a:t>電源維修半成品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停止領用維修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br>
              <a:rPr lang="en-US" altLang="zh-TW" dirty="0"/>
            </a:b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維修全電壓電路板一律改用含散熱鋁擠水路的維修料件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WS2 110V</a:t>
            </a:r>
            <a:r>
              <a:rPr lang="zh-TW" altLang="en-US" dirty="0"/>
              <a:t>電源板維修半成品</a:t>
            </a:r>
            <a:r>
              <a:rPr lang="en-US" altLang="zh-TW" dirty="0"/>
              <a:t>(C1/H1/H1F)</a:t>
            </a:r>
          </a:p>
          <a:p>
            <a:r>
              <a:rPr lang="en-US" altLang="zh-TW" dirty="0"/>
              <a:t>ASMMTN0184-1</a:t>
            </a:r>
          </a:p>
          <a:p>
            <a:br>
              <a:rPr lang="en-US" altLang="zh-TW" dirty="0"/>
            </a:br>
            <a:r>
              <a:rPr lang="en-US" altLang="zh-TW" dirty="0"/>
              <a:t>WS2 2200V</a:t>
            </a:r>
            <a:r>
              <a:rPr lang="zh-TW" altLang="en-US" dirty="0"/>
              <a:t>電源板維修半成品</a:t>
            </a:r>
            <a:br>
              <a:rPr lang="en-US" altLang="zh-TW" dirty="0"/>
            </a:br>
            <a:r>
              <a:rPr lang="en-US" altLang="zh-TW" dirty="0"/>
              <a:t>(C1/H1/H1F)</a:t>
            </a:r>
          </a:p>
          <a:p>
            <a:r>
              <a:rPr lang="en-US" altLang="zh-TW" dirty="0"/>
              <a:t>ASMMTN0185-1</a:t>
            </a:r>
          </a:p>
          <a:p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2BBDA8C-E028-850A-2A6E-4054AF93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14" y="3558546"/>
            <a:ext cx="7740073" cy="30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0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FF69CF6-5DA6-61B9-F56E-BC04FCD66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511753"/>
              </p:ext>
            </p:extLst>
          </p:nvPr>
        </p:nvGraphicFramePr>
        <p:xfrm>
          <a:off x="7296934" y="4771373"/>
          <a:ext cx="4693475" cy="201042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22901">
                  <a:extLst>
                    <a:ext uri="{9D8B030D-6E8A-4147-A177-3AD203B41FA5}">
                      <a16:colId xmlns:a16="http://schemas.microsoft.com/office/drawing/2014/main" val="4026037404"/>
                    </a:ext>
                  </a:extLst>
                </a:gridCol>
                <a:gridCol w="789071">
                  <a:extLst>
                    <a:ext uri="{9D8B030D-6E8A-4147-A177-3AD203B41FA5}">
                      <a16:colId xmlns:a16="http://schemas.microsoft.com/office/drawing/2014/main" val="684355401"/>
                    </a:ext>
                  </a:extLst>
                </a:gridCol>
                <a:gridCol w="789071">
                  <a:extLst>
                    <a:ext uri="{9D8B030D-6E8A-4147-A177-3AD203B41FA5}">
                      <a16:colId xmlns:a16="http://schemas.microsoft.com/office/drawing/2014/main" val="2829719992"/>
                    </a:ext>
                  </a:extLst>
                </a:gridCol>
                <a:gridCol w="2392432">
                  <a:extLst>
                    <a:ext uri="{9D8B030D-6E8A-4147-A177-3AD203B41FA5}">
                      <a16:colId xmlns:a16="http://schemas.microsoft.com/office/drawing/2014/main" val="2401718158"/>
                    </a:ext>
                  </a:extLst>
                </a:gridCol>
              </a:tblGrid>
              <a:tr h="105321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>
                          <a:effectLst/>
                        </a:rPr>
                        <a:t>品保判定符合標準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>
                          <a:effectLst/>
                        </a:rPr>
                        <a:t>品保判定輕微瑕疵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品保判定中度瑕疵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>
                          <a:effectLst/>
                        </a:rPr>
                        <a:t>品保判定距離</a:t>
                      </a:r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r>
                        <a:rPr lang="zh-TW" altLang="en-US" sz="1200" u="none" strike="noStrike">
                          <a:effectLst/>
                        </a:rPr>
                        <a:t>公分檢查</a:t>
                      </a:r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r>
                        <a:rPr lang="zh-TW" altLang="en-US" sz="1200" u="none" strike="noStrike">
                          <a:effectLst/>
                        </a:rPr>
                        <a:t>秒外觀有明顯但仍符合出貨標準之缺陷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5862497"/>
                  </a:ext>
                </a:extLst>
              </a:tr>
              <a:tr h="957216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r>
                        <a:rPr lang="en-US" altLang="zh-TW" sz="1200" u="none" strike="noStrike" dirty="0">
                          <a:effectLst/>
                        </a:rPr>
                        <a:t>9.</a:t>
                      </a:r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r>
                        <a:rPr lang="en-US" altLang="zh-TW" sz="1200" u="none" strike="noStrike" dirty="0">
                          <a:effectLst/>
                        </a:rPr>
                        <a:t>9.</a:t>
                      </a:r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r>
                        <a:rPr lang="en-US" altLang="zh-TW" sz="1200" u="none" strike="noStrike" dirty="0">
                          <a:effectLst/>
                        </a:rPr>
                        <a:t>9.</a:t>
                      </a:r>
                      <a:r>
                        <a:rPr lang="en-US" sz="1200" u="none" strike="noStrike" dirty="0">
                          <a:effectLst/>
                        </a:rPr>
                        <a:t>C</a:t>
                      </a: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r>
                        <a:rPr lang="en-US" altLang="zh-TW" sz="1200" u="none" strike="noStrike" dirty="0">
                          <a:effectLst/>
                        </a:rPr>
                        <a:t>9.D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u="none" strike="noStrike" dirty="0">
                        <a:effectLst/>
                      </a:endParaRPr>
                    </a:p>
                    <a:p>
                      <a:pPr algn="ctr" fontAlgn="ctr">
                        <a:buNone/>
                      </a:pP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9060202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10428C09-BFEB-59D5-E3F2-45A460DD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89" t="5436" r="63770" b="14799"/>
          <a:stretch>
            <a:fillRect/>
          </a:stretch>
        </p:blipFill>
        <p:spPr>
          <a:xfrm>
            <a:off x="7432461" y="76199"/>
            <a:ext cx="2000250" cy="46310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82A618-617E-01F6-32F0-1BB1FDFB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560" t="6005" b="14231"/>
          <a:stretch>
            <a:fillRect/>
          </a:stretch>
        </p:blipFill>
        <p:spPr>
          <a:xfrm>
            <a:off x="9643672" y="76199"/>
            <a:ext cx="2283401" cy="46310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923ECB2-E00D-D3C1-582A-9552AB1409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691" t="12029" r="2163" b="21206"/>
          <a:stretch>
            <a:fillRect/>
          </a:stretch>
        </p:blipFill>
        <p:spPr>
          <a:xfrm>
            <a:off x="8893503" y="6149327"/>
            <a:ext cx="572655" cy="5600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82E236B-D081-0139-47F9-EF5958025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74" t="15965" r="35266" b="20176"/>
          <a:stretch>
            <a:fillRect/>
          </a:stretch>
        </p:blipFill>
        <p:spPr>
          <a:xfrm>
            <a:off x="8140403" y="6174084"/>
            <a:ext cx="535710" cy="53570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F9C0834-79A7-5592-01CD-70C36DD7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55" t="7901" r="70242" b="19432"/>
          <a:stretch>
            <a:fillRect/>
          </a:stretch>
        </p:blipFill>
        <p:spPr>
          <a:xfrm>
            <a:off x="7368832" y="6112382"/>
            <a:ext cx="554181" cy="6096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5FF5F3-7F1B-177C-7838-E062475F7213}"/>
              </a:ext>
            </a:extLst>
          </p:cNvPr>
          <p:cNvSpPr txBox="1"/>
          <p:nvPr/>
        </p:nvSpPr>
        <p:spPr>
          <a:xfrm>
            <a:off x="-4690" y="9524"/>
            <a:ext cx="7396366" cy="712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📢 </a:t>
            </a:r>
            <a:r>
              <a:rPr lang="en-US" altLang="zh-TW" sz="1600" dirty="0">
                <a:latin typeface="+mn-ea"/>
              </a:rPr>
              <a:t>2026/1/15</a:t>
            </a:r>
            <a:r>
              <a:rPr lang="zh-TW" altLang="en-US" sz="1600" dirty="0">
                <a:latin typeface="+mn-ea"/>
              </a:rPr>
              <a:t>布達事項</a:t>
            </a:r>
            <a:endParaRPr lang="en-US" altLang="zh-TW" sz="1600" dirty="0">
              <a:latin typeface="+mn-ea"/>
            </a:endParaRPr>
          </a:p>
          <a:p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惟品</a:t>
            </a:r>
            <a:r>
              <a:rPr lang="en-US" altLang="zh-TW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WS2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電子龍頭新增外觀</a:t>
            </a:r>
            <a:r>
              <a:rPr lang="en-US" altLang="zh-TW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9.D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等級說明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為提升客戶滿意度並建立更客觀的外觀品管標準，針對電子龍頭「月影灰」與「浮光金」款式，品保部已制定以下外觀分級制度</a:t>
            </a: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🔍 外觀分級標準（均符合出貨標準）：</a:t>
            </a:r>
          </a:p>
          <a:p>
            <a:r>
              <a:rPr lang="en-US" altLang="zh-TW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9.A 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等級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：品保判定符合標準，外觀良好。</a:t>
            </a:r>
          </a:p>
          <a:p>
            <a:r>
              <a:rPr lang="en-US" altLang="zh-TW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9.B 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等級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：品保判定輕微瑕疵，外觀略有可接受之小缺陷。</a:t>
            </a:r>
          </a:p>
          <a:p>
            <a:r>
              <a:rPr lang="en-US" altLang="zh-TW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9.C 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等級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：品保判定中度瑕疵，外觀有明顯但仍符合出貨標準之缺陷。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9.D 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等級：品保判定標準為距離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公分檢查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秒，外觀有明顯但仍符合出貨標準之缺陷。</a:t>
            </a:r>
            <a:endParaRPr lang="en-US" altLang="zh-TW" sz="1700" b="1" dirty="0">
              <a:solidFill>
                <a:srgbClr val="FF000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🛠 技師作業流程：</a:t>
            </a: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安裝前確認流程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技師應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優先提供 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9.B 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9.C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或 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9.D 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等級龍頭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給客戶進行外觀確認請客人依據公司檢驗條件檢查</a:t>
            </a:r>
            <a:r>
              <a:rPr lang="en-US" altLang="zh-TW" sz="1700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標準為距離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公分檢查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若客戶確認外觀可接受，則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直接進行安裝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若客戶表示外觀有瑕疵，則改由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提供 </a:t>
            </a:r>
            <a:r>
              <a:rPr lang="en-US" altLang="zh-TW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9.A 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等級龍頭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給客戶確認並安裝。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安裝後請技師於記事本內註明龍頭使用的等級以利品保分析數據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注意事項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  <a:p>
            <a:pPr lvl="1"/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技師不得主動告知客戶龍頭有分級制度。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所有分級產品皆屬公司品保部認定之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可出貨標準品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，分級僅供內部品管調整參考。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責任提醒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若因技師告知分級制度導致客訴，公司將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追究技師責任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，請務必遵守作業規範。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📌 此分級制度為品保部蒐集客戶回饋、優化外觀標準之依據，請各位技師務必配合執行，確保安裝品質與客戶體驗。</a:t>
            </a:r>
            <a:r>
              <a:rPr lang="zh-TW" altLang="en-US" sz="17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如有任何疑問請提出討論</a:t>
            </a:r>
            <a:endParaRPr lang="en-US" altLang="zh-TW" sz="1700" dirty="0">
              <a:solidFill>
                <a:srgbClr val="FF000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 descr="一張含有 文字, 圓形, 標誌, 黃色 的圖片&#10;&#10;AI 產生的內容可能不正確。">
            <a:extLst>
              <a:ext uri="{FF2B5EF4-FFF2-40B4-BE49-F238E27FC236}">
                <a16:creationId xmlns:a16="http://schemas.microsoft.com/office/drawing/2014/main" id="{FAA59B07-5574-2340-81D3-FE4D6299B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067" y="6174084"/>
            <a:ext cx="492308" cy="4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0FE8C04-EC28-BD52-8023-5AA25355D853}"/>
              </a:ext>
            </a:extLst>
          </p:cNvPr>
          <p:cNvSpPr txBox="1"/>
          <p:nvPr/>
        </p:nvSpPr>
        <p:spPr>
          <a:xfrm>
            <a:off x="0" y="116804"/>
            <a:ext cx="1212734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/>
              <a:t>惟品產品維修紀錄與料件異動管理通知</a:t>
            </a:r>
          </a:p>
          <a:p>
            <a:pPr>
              <a:buNone/>
            </a:pPr>
            <a:r>
              <a:rPr lang="zh-TW" altLang="en-US" dirty="0"/>
              <a:t>近期稽核作業中發現，部分門市於維修一、二代惟品機器後，記事本所登錄之維修紀錄與實際報價料件項目不符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例如：</a:t>
            </a:r>
          </a:p>
          <a:p>
            <a:pPr>
              <a:buNone/>
            </a:pPr>
            <a:r>
              <a:rPr lang="zh-TW" altLang="en-US" dirty="0"/>
              <a:t>報價內容為「一對二電磁閥、馬達</a:t>
            </a:r>
            <a:r>
              <a:rPr lang="en-US" altLang="zh-TW" dirty="0"/>
              <a:t>2</a:t>
            </a:r>
            <a:r>
              <a:rPr lang="zh-TW" altLang="en-US" dirty="0"/>
              <a:t>」，但實際更換料件包含「一對二電磁閥、馬達</a:t>
            </a:r>
            <a:r>
              <a:rPr lang="en-US" altLang="zh-TW" dirty="0"/>
              <a:t>2</a:t>
            </a:r>
            <a:r>
              <a:rPr lang="zh-TW" altLang="en-US" dirty="0"/>
              <a:t>、水位計、加熱器」等，導致資料不一致。</a:t>
            </a:r>
          </a:p>
          <a:p>
            <a:pPr>
              <a:buNone/>
            </a:pPr>
            <a:r>
              <a:rPr lang="zh-TW" altLang="en-US" dirty="0"/>
              <a:t>為確保維修流程透明化，並配合品保稽核作業順利進行，請各位技師務必遵守以下規範：</a:t>
            </a:r>
          </a:p>
          <a:p>
            <a:pPr>
              <a:buNone/>
            </a:pPr>
            <a:br>
              <a:rPr lang="zh-TW" altLang="en-US" dirty="0"/>
            </a:br>
            <a:endParaRPr lang="zh-TW" altLang="en-US" dirty="0"/>
          </a:p>
          <a:p>
            <a:pPr>
              <a:buNone/>
            </a:pPr>
            <a:r>
              <a:rPr lang="en-US" altLang="zh-TW" b="1" dirty="0"/>
              <a:t>1️⃣ </a:t>
            </a:r>
            <a:r>
              <a:rPr lang="zh-TW" altLang="en-US" b="1" dirty="0"/>
              <a:t>維修料件異動須即時回報</a:t>
            </a:r>
          </a:p>
          <a:p>
            <a:pPr>
              <a:buNone/>
            </a:pPr>
            <a:r>
              <a:rPr lang="zh-TW" altLang="en-US" dirty="0"/>
              <a:t>於維修過程中發現需新增料件（超出原報價項目），請</a:t>
            </a:r>
            <a:r>
              <a:rPr lang="zh-TW" altLang="en-US" b="1" dirty="0"/>
              <a:t>主動向店長說明</a:t>
            </a:r>
            <a:r>
              <a:rPr lang="zh-TW" altLang="en-US" dirty="0"/>
              <a:t>，並由店長於「千山產品討論區」提出</a:t>
            </a:r>
            <a:r>
              <a:rPr lang="zh-TW" altLang="en-US" b="1" dirty="0"/>
              <a:t>額外料件使用申請</a:t>
            </a:r>
            <a:r>
              <a:rPr lang="zh-TW" altLang="en-US" dirty="0"/>
              <a:t>，以利後續業管稽核確認。</a:t>
            </a:r>
          </a:p>
          <a:p>
            <a:pPr>
              <a:buNone/>
            </a:pPr>
            <a:br>
              <a:rPr lang="zh-TW" altLang="en-US" dirty="0"/>
            </a:br>
            <a:endParaRPr lang="zh-TW" altLang="en-US" dirty="0"/>
          </a:p>
          <a:p>
            <a:pPr>
              <a:buNone/>
            </a:pPr>
            <a:r>
              <a:rPr lang="en-US" altLang="zh-TW" b="1" dirty="0"/>
              <a:t>2️⃣ </a:t>
            </a:r>
            <a:r>
              <a:rPr lang="zh-TW" altLang="en-US" b="1" dirty="0"/>
              <a:t>維修紀錄須詳實登錄</a:t>
            </a:r>
          </a:p>
          <a:p>
            <a:pPr>
              <a:buNone/>
            </a:pPr>
            <a:r>
              <a:rPr lang="zh-TW" altLang="en-US" dirty="0"/>
              <a:t>維修作業完成後，請務必將</a:t>
            </a:r>
            <a:r>
              <a:rPr lang="zh-TW" altLang="en-US" b="1" dirty="0"/>
              <a:t>實際更換之料件與維修內容詳實登錄於記事本</a:t>
            </a:r>
            <a:r>
              <a:rPr lang="zh-TW" altLang="en-US" dirty="0"/>
              <a:t>，以利日後查核與紀錄比對。</a:t>
            </a:r>
          </a:p>
          <a:p>
            <a:pPr>
              <a:buNone/>
            </a:pPr>
            <a:br>
              <a:rPr lang="zh-TW" altLang="en-US" dirty="0"/>
            </a:br>
            <a:endParaRPr lang="zh-TW" altLang="en-US" dirty="0"/>
          </a:p>
          <a:p>
            <a:pPr>
              <a:buNone/>
            </a:pPr>
            <a:r>
              <a:rPr lang="en-US" altLang="zh-TW" b="1" dirty="0"/>
              <a:t>3️⃣ </a:t>
            </a:r>
            <a:r>
              <a:rPr lang="zh-TW" altLang="en-US" b="1" dirty="0"/>
              <a:t>紀錄不實將依規定究責</a:t>
            </a:r>
            <a:r>
              <a:rPr lang="en-US" altLang="zh-TW" b="1" dirty="0"/>
              <a:t>(</a:t>
            </a:r>
            <a:r>
              <a:rPr lang="zh-TW" altLang="en-US" b="1" dirty="0"/>
              <a:t>影響考核獎金</a:t>
            </a:r>
            <a:r>
              <a:rPr lang="en-US" altLang="zh-TW" b="1" dirty="0"/>
              <a:t>)</a:t>
            </a:r>
            <a:endParaRPr lang="zh-TW" altLang="en-US" b="1" dirty="0"/>
          </a:p>
          <a:p>
            <a:pPr>
              <a:buNone/>
            </a:pPr>
            <a:r>
              <a:rPr lang="zh-TW" altLang="en-US" dirty="0"/>
              <a:t>如經查核發現未依規定登錄或紀錄不實，將依公司相關管理規定進行處理，請務必審慎執行。</a:t>
            </a:r>
          </a:p>
          <a:p>
            <a:pPr>
              <a:buNone/>
            </a:pPr>
            <a:br>
              <a:rPr lang="zh-TW" altLang="en-US" dirty="0"/>
            </a:br>
            <a:endParaRPr lang="zh-TW" altLang="en-US" dirty="0"/>
          </a:p>
          <a:p>
            <a:pPr>
              <a:buNone/>
            </a:pPr>
            <a:r>
              <a:rPr lang="zh-TW" altLang="en-US" dirty="0"/>
              <a:t>🔧 敬請各位技師配合上述作業要求，以確保維修流程之正確性與稽核作業之順利進行。感謝各位的配合與努力！</a:t>
            </a:r>
          </a:p>
        </p:txBody>
      </p:sp>
    </p:spTree>
    <p:extLst>
      <p:ext uri="{BB962C8B-B14F-4D97-AF65-F5344CB8AC3E}">
        <p14:creationId xmlns:p14="http://schemas.microsoft.com/office/powerpoint/2010/main" val="2341795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5E110-2BA8-17E0-F3D5-AE2E4A510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AAF101C-4271-0B78-6357-724E9997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007"/>
          <a:stretch>
            <a:fillRect/>
          </a:stretch>
        </p:blipFill>
        <p:spPr>
          <a:xfrm>
            <a:off x="6724073" y="0"/>
            <a:ext cx="5467927" cy="465841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D05EBF1-16B0-7748-4908-5CE7C2538E6D}"/>
              </a:ext>
            </a:extLst>
          </p:cNvPr>
          <p:cNvSpPr txBox="1"/>
          <p:nvPr/>
        </p:nvSpPr>
        <p:spPr>
          <a:xfrm>
            <a:off x="-8353" y="0"/>
            <a:ext cx="67324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n-ea"/>
              </a:rPr>
              <a:t>📢 </a:t>
            </a:r>
            <a:r>
              <a:rPr lang="en-US" altLang="zh-TW" sz="1600" b="1" dirty="0">
                <a:latin typeface="+mn-ea"/>
              </a:rPr>
              <a:t>2025/10/29 </a:t>
            </a:r>
            <a:r>
              <a:rPr lang="zh-TW" altLang="en-US" sz="1600" b="1" dirty="0">
                <a:latin typeface="+mn-ea"/>
              </a:rPr>
              <a:t>布達事項</a:t>
            </a:r>
            <a:endParaRPr lang="en-US" altLang="zh-TW" sz="1600" b="1" dirty="0">
              <a:latin typeface="+mn-ea"/>
            </a:endParaRPr>
          </a:p>
          <a:p>
            <a:r>
              <a:rPr lang="zh-TW" altLang="en-US" sz="1600" b="1" dirty="0">
                <a:latin typeface="+mn-ea"/>
              </a:rPr>
              <a:t>🔧 惟品</a:t>
            </a:r>
            <a:r>
              <a:rPr lang="en-US" altLang="zh-TW" sz="1600" b="1" dirty="0">
                <a:latin typeface="+mn-ea"/>
              </a:rPr>
              <a:t>WS2</a:t>
            </a:r>
            <a:r>
              <a:rPr lang="zh-TW" altLang="en-US" sz="1600" b="1" dirty="0">
                <a:latin typeface="+mn-ea"/>
              </a:rPr>
              <a:t>電子龍頭</a:t>
            </a:r>
            <a:r>
              <a:rPr lang="en-US" altLang="zh-TW" sz="1600" b="1" dirty="0">
                <a:latin typeface="+mn-ea"/>
              </a:rPr>
              <a:t>IPX4</a:t>
            </a:r>
            <a:r>
              <a:rPr lang="zh-TW" altLang="en-US" sz="1600" b="1" dirty="0">
                <a:latin typeface="+mn-ea"/>
              </a:rPr>
              <a:t>防水與維修處理指引</a:t>
            </a:r>
          </a:p>
          <a:p>
            <a:r>
              <a:rPr lang="zh-TW" altLang="en-US" sz="1600" b="1" dirty="0">
                <a:latin typeface="+mn-ea"/>
              </a:rPr>
              <a:t>✅ 防水測試標準</a:t>
            </a:r>
          </a:p>
          <a:p>
            <a:r>
              <a:rPr lang="zh-TW" altLang="en-US" sz="1600" dirty="0">
                <a:latin typeface="+mn-ea"/>
              </a:rPr>
              <a:t>惟品</a:t>
            </a:r>
            <a:r>
              <a:rPr lang="en-US" altLang="zh-TW" sz="1600" dirty="0">
                <a:latin typeface="+mn-ea"/>
              </a:rPr>
              <a:t>WS2</a:t>
            </a:r>
            <a:r>
              <a:rPr lang="zh-TW" altLang="en-US" sz="1600" dirty="0">
                <a:latin typeface="+mn-ea"/>
              </a:rPr>
              <a:t>電子龍頭皆通過 </a:t>
            </a:r>
            <a:r>
              <a:rPr lang="en-US" altLang="zh-TW" sz="1600" b="1" dirty="0">
                <a:latin typeface="+mn-ea"/>
              </a:rPr>
              <a:t>IPX4 </a:t>
            </a:r>
            <a:r>
              <a:rPr lang="zh-TW" altLang="en-US" sz="1600" b="1" dirty="0">
                <a:latin typeface="+mn-ea"/>
              </a:rPr>
              <a:t>防水測試</a:t>
            </a:r>
            <a:r>
              <a:rPr lang="zh-TW" altLang="en-US" sz="1600" dirty="0">
                <a:latin typeface="+mn-ea"/>
              </a:rPr>
              <a:t>。</a:t>
            </a:r>
          </a:p>
          <a:p>
            <a:r>
              <a:rPr lang="en-US" altLang="zh-TW" sz="1600" dirty="0">
                <a:latin typeface="+mn-ea"/>
              </a:rPr>
              <a:t>IPX4 </a:t>
            </a:r>
            <a:r>
              <a:rPr lang="zh-TW" altLang="en-US" sz="1600" dirty="0">
                <a:latin typeface="+mn-ea"/>
              </a:rPr>
              <a:t>等級代表龍頭可防止水濺入，</a:t>
            </a:r>
            <a:r>
              <a:rPr lang="zh-TW" altLang="en-US" sz="1600" b="1" dirty="0">
                <a:highlight>
                  <a:srgbClr val="FFFF00"/>
                </a:highlight>
                <a:latin typeface="+mn-ea"/>
              </a:rPr>
              <a:t>但不代表可浸泡於水中</a:t>
            </a:r>
            <a:r>
              <a:rPr lang="zh-TW" altLang="en-US" sz="1600" dirty="0">
                <a:latin typeface="+mn-ea"/>
              </a:rPr>
              <a:t>。</a:t>
            </a:r>
            <a:endParaRPr lang="en-US" altLang="zh-TW" sz="1600" dirty="0">
              <a:latin typeface="+mn-ea"/>
            </a:endParaRPr>
          </a:p>
          <a:p>
            <a:r>
              <a:rPr lang="zh-TW" altLang="en-US" sz="1600" dirty="0">
                <a:latin typeface="+mn-ea"/>
              </a:rPr>
              <a:t>跟客戶說明</a:t>
            </a:r>
            <a:r>
              <a:rPr lang="en-US" altLang="zh-TW" sz="1600" dirty="0">
                <a:latin typeface="+mn-ea"/>
              </a:rPr>
              <a:t>:</a:t>
            </a:r>
            <a:r>
              <a:rPr lang="zh-TW" altLang="en-US" sz="1600" dirty="0">
                <a:latin typeface="+mn-ea"/>
              </a:rPr>
              <a:t>這款</a:t>
            </a:r>
            <a:r>
              <a:rPr lang="en-US" altLang="zh-TW" sz="1600" dirty="0">
                <a:latin typeface="+mn-ea"/>
              </a:rPr>
              <a:t>WS2</a:t>
            </a:r>
            <a:r>
              <a:rPr lang="zh-TW" altLang="en-US" sz="1600" dirty="0">
                <a:latin typeface="+mn-ea"/>
              </a:rPr>
              <a:t>電子龍頭已通過</a:t>
            </a:r>
            <a:r>
              <a:rPr lang="en-US" altLang="zh-TW" sz="1600" dirty="0">
                <a:latin typeface="+mn-ea"/>
              </a:rPr>
              <a:t>IPX4</a:t>
            </a:r>
            <a:r>
              <a:rPr lang="zh-TW" altLang="en-US" sz="1600" dirty="0">
                <a:latin typeface="+mn-ea"/>
              </a:rPr>
              <a:t>防水測試，代表在正常使用情況下不會因水濺而進水。只要龍頭前端沒有浸泡在水中，是不會進水的的。</a:t>
            </a:r>
          </a:p>
          <a:p>
            <a:r>
              <a:rPr lang="zh-TW" altLang="en-US" sz="1600" b="1" dirty="0">
                <a:latin typeface="+mn-ea"/>
              </a:rPr>
              <a:t>⚠️ 龍頭進水處理原則</a:t>
            </a:r>
          </a:p>
          <a:p>
            <a:r>
              <a:rPr lang="zh-TW" altLang="en-US" sz="1600" b="1" dirty="0">
                <a:latin typeface="+mn-ea"/>
              </a:rPr>
              <a:t>只要龍頭進水，龍頭更換均需收費</a:t>
            </a:r>
            <a:r>
              <a:rPr lang="zh-TW" altLang="en-US" sz="1600" dirty="0">
                <a:latin typeface="+mn-ea"/>
              </a:rPr>
              <a:t>。</a:t>
            </a:r>
          </a:p>
          <a:p>
            <a:r>
              <a:rPr lang="zh-TW" altLang="en-US" sz="1600" dirty="0">
                <a:latin typeface="+mn-ea"/>
              </a:rPr>
              <a:t>若客戶表示龍頭未泡水，技師需</a:t>
            </a:r>
            <a:r>
              <a:rPr lang="zh-TW" altLang="en-US" sz="1600" b="1" dirty="0">
                <a:latin typeface="+mn-ea"/>
              </a:rPr>
              <a:t>當場拆開龍頭</a:t>
            </a:r>
            <a:r>
              <a:rPr lang="zh-TW" altLang="en-US" sz="1600" dirty="0">
                <a:latin typeface="+mn-ea"/>
              </a:rPr>
              <a:t>並向客戶展示進水情況。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(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需先確認客戶是否付費，客戶同意拆開才拆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)</a:t>
            </a:r>
            <a:endParaRPr lang="zh-TW" altLang="en-US" sz="1600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  <a:p>
            <a:r>
              <a:rPr lang="zh-TW" altLang="en-US" sz="1600" dirty="0">
                <a:latin typeface="+mn-ea"/>
              </a:rPr>
              <a:t>若客戶仍堅持龍頭未泡水不付費，請技師回報店長，由店長與技術主任共同確認是否收費。</a:t>
            </a:r>
          </a:p>
          <a:p>
            <a:r>
              <a:rPr lang="zh-TW" altLang="en-US" sz="1600" b="1" dirty="0">
                <a:latin typeface="+mn-ea"/>
              </a:rPr>
              <a:t>🧑‍💼 店長判斷權限</a:t>
            </a:r>
          </a:p>
          <a:p>
            <a:r>
              <a:rPr lang="zh-TW" altLang="en-US" sz="1600" b="1" dirty="0">
                <a:latin typeface="+mn-ea"/>
              </a:rPr>
              <a:t>黃標</a:t>
            </a:r>
            <a:r>
              <a:rPr lang="en-US" altLang="zh-TW" sz="1600" b="1" dirty="0">
                <a:latin typeface="+mn-ea"/>
              </a:rPr>
              <a:t>8</a:t>
            </a:r>
            <a:r>
              <a:rPr lang="zh-TW" altLang="en-US" sz="1600" b="1" dirty="0">
                <a:latin typeface="+mn-ea"/>
              </a:rPr>
              <a:t>以上</a:t>
            </a:r>
            <a:r>
              <a:rPr lang="zh-TW" altLang="en-US" sz="1600" dirty="0">
                <a:latin typeface="+mn-ea"/>
              </a:rPr>
              <a:t>：龍頭更換一律收費。</a:t>
            </a:r>
          </a:p>
          <a:p>
            <a:r>
              <a:rPr lang="zh-TW" altLang="en-US" sz="1600" b="1" dirty="0">
                <a:latin typeface="+mn-ea"/>
              </a:rPr>
              <a:t>黃標</a:t>
            </a:r>
            <a:r>
              <a:rPr lang="en-US" altLang="zh-TW" sz="1600" b="1" dirty="0">
                <a:latin typeface="+mn-ea"/>
              </a:rPr>
              <a:t>7</a:t>
            </a:r>
            <a:r>
              <a:rPr lang="zh-TW" altLang="en-US" sz="1600" b="1" dirty="0">
                <a:latin typeface="+mn-ea"/>
              </a:rPr>
              <a:t>以下</a:t>
            </a:r>
            <a:r>
              <a:rPr lang="zh-TW" altLang="en-US" sz="1600" dirty="0">
                <a:latin typeface="+mn-ea"/>
              </a:rPr>
              <a:t>： </a:t>
            </a:r>
          </a:p>
          <a:p>
            <a:pPr lvl="1"/>
            <a:r>
              <a:rPr lang="zh-TW" altLang="en-US" sz="1600" dirty="0">
                <a:latin typeface="+mn-ea"/>
              </a:rPr>
              <a:t>技師需</a:t>
            </a:r>
            <a:r>
              <a:rPr lang="zh-TW" altLang="en-US" sz="1600" b="1" dirty="0">
                <a:latin typeface="+mn-ea"/>
              </a:rPr>
              <a:t>拆開龍頭並錄音或錄影</a:t>
            </a:r>
            <a:r>
              <a:rPr lang="zh-TW" altLang="en-US" sz="1600" dirty="0">
                <a:latin typeface="+mn-ea"/>
              </a:rPr>
              <a:t>，記錄客戶表示不付費的過程。</a:t>
            </a:r>
          </a:p>
          <a:p>
            <a:pPr lvl="1"/>
            <a:r>
              <a:rPr lang="zh-TW" altLang="en-US" sz="1600" dirty="0">
                <a:latin typeface="+mn-ea"/>
              </a:rPr>
              <a:t>若為</a:t>
            </a:r>
            <a:r>
              <a:rPr lang="zh-TW" altLang="en-US" sz="1600" b="1" dirty="0">
                <a:latin typeface="+mn-ea"/>
              </a:rPr>
              <a:t>第一次遇到此客戶</a:t>
            </a:r>
            <a:r>
              <a:rPr lang="zh-TW" altLang="en-US" sz="1600" dirty="0">
                <a:latin typeface="+mn-ea"/>
              </a:rPr>
              <a:t>，技師可告知「此次同意不收費」。</a:t>
            </a:r>
          </a:p>
          <a:p>
            <a:pPr lvl="1"/>
            <a:r>
              <a:rPr lang="zh-TW" altLang="en-US" sz="1600" b="1" dirty="0">
                <a:latin typeface="+mn-ea"/>
              </a:rPr>
              <a:t>第二次起則必須收費</a:t>
            </a:r>
            <a:r>
              <a:rPr lang="zh-TW" altLang="en-US" sz="1600" dirty="0">
                <a:latin typeface="+mn-ea"/>
              </a:rPr>
              <a:t>，因龍頭已通過</a:t>
            </a:r>
            <a:r>
              <a:rPr lang="en-US" altLang="zh-TW" sz="1600" dirty="0">
                <a:latin typeface="+mn-ea"/>
              </a:rPr>
              <a:t>IPX4</a:t>
            </a:r>
            <a:r>
              <a:rPr lang="zh-TW" altLang="en-US" sz="1600" dirty="0">
                <a:latin typeface="+mn-ea"/>
              </a:rPr>
              <a:t>測試，正常使用不會進水。</a:t>
            </a:r>
            <a:endParaRPr lang="en-US" altLang="zh-TW" sz="1600" dirty="0">
              <a:latin typeface="+mn-ea"/>
            </a:endParaRPr>
          </a:p>
          <a:p>
            <a:pPr lvl="1"/>
            <a:r>
              <a:rPr lang="zh-TW" altLang="en-US" sz="1600" dirty="0">
                <a:latin typeface="+mn-ea"/>
              </a:rPr>
              <a:t>跟客戶說明</a:t>
            </a:r>
            <a:r>
              <a:rPr lang="en-US" altLang="zh-TW" sz="1600" dirty="0">
                <a:latin typeface="+mn-ea"/>
              </a:rPr>
              <a:t>:</a:t>
            </a:r>
            <a:r>
              <a:rPr lang="zh-TW" altLang="en-US" sz="1600" dirty="0">
                <a:latin typeface="+mn-ea"/>
              </a:rPr>
              <a:t>公司非常重視您的使用體驗，若是第一次遇到這樣的狀況，我們可以做一次特別處理不收費。但若再次發生，依照公司政策就需要收費，還請您理解與配合。」</a:t>
            </a:r>
          </a:p>
          <a:p>
            <a:r>
              <a:rPr lang="zh-TW" altLang="en-US" sz="1600" b="1" dirty="0">
                <a:latin typeface="+mn-ea"/>
              </a:rPr>
              <a:t>📢 客戶溝通重點</a:t>
            </a:r>
          </a:p>
          <a:p>
            <a:r>
              <a:rPr lang="zh-TW" altLang="en-US" sz="1600" dirty="0">
                <a:latin typeface="+mn-ea"/>
              </a:rPr>
              <a:t>龍頭已通過 </a:t>
            </a:r>
            <a:r>
              <a:rPr lang="en-US" altLang="zh-TW" sz="1600" dirty="0">
                <a:latin typeface="+mn-ea"/>
              </a:rPr>
              <a:t>IPX4 </a:t>
            </a:r>
            <a:r>
              <a:rPr lang="zh-TW" altLang="en-US" sz="1600" dirty="0">
                <a:latin typeface="+mn-ea"/>
              </a:rPr>
              <a:t>防水測試，</a:t>
            </a:r>
            <a:r>
              <a:rPr lang="zh-TW" altLang="en-US" sz="1600" b="1" dirty="0">
                <a:latin typeface="+mn-ea"/>
              </a:rPr>
              <a:t>只要前端未泡水就不會進水</a:t>
            </a:r>
            <a:r>
              <a:rPr lang="zh-TW" altLang="en-US" sz="1600" dirty="0">
                <a:latin typeface="+mn-ea"/>
              </a:rPr>
              <a:t>。</a:t>
            </a:r>
          </a:p>
          <a:p>
            <a:r>
              <a:rPr lang="zh-TW" altLang="en-US" sz="1600" dirty="0">
                <a:latin typeface="+mn-ea"/>
              </a:rPr>
              <a:t>請提醒客戶：</a:t>
            </a:r>
            <a:r>
              <a:rPr lang="zh-TW" altLang="en-US" sz="1600" b="1" dirty="0">
                <a:latin typeface="+mn-ea"/>
              </a:rPr>
              <a:t>勿讓龍頭前端泡水</a:t>
            </a:r>
            <a:r>
              <a:rPr lang="zh-TW" altLang="en-US" sz="1600" dirty="0">
                <a:latin typeface="+mn-ea"/>
              </a:rPr>
              <a:t>，以免造成損壞與產生更換費用。</a:t>
            </a:r>
          </a:p>
          <a:p>
            <a:endParaRPr lang="zh-TW" altLang="en-US" sz="1600" dirty="0">
              <a:latin typeface="+mn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6F560EA-69FE-B512-6E97-0C18719F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072" y="4658414"/>
            <a:ext cx="1373295" cy="214981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5301BF3-2435-7596-8927-EEB09640F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838304" y="4658414"/>
            <a:ext cx="1239464" cy="217330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2A7E0AF-3627-ABCB-BC75-F5AAC3FE0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9558" y="4658414"/>
            <a:ext cx="1382442" cy="20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5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87F7A3-459D-E5C0-A077-805524483F45}"/>
              </a:ext>
            </a:extLst>
          </p:cNvPr>
          <p:cNvSpPr txBox="1"/>
          <p:nvPr/>
        </p:nvSpPr>
        <p:spPr>
          <a:xfrm>
            <a:off x="0" y="0"/>
            <a:ext cx="80356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b="1" dirty="0">
                <a:latin typeface="+mn-ea"/>
              </a:rPr>
              <a:t>2025/10/29 </a:t>
            </a:r>
            <a:r>
              <a:rPr lang="zh-TW" altLang="en-US" b="1" dirty="0">
                <a:latin typeface="+mn-ea"/>
              </a:rPr>
              <a:t>布達事項</a:t>
            </a:r>
            <a:endParaRPr lang="en-US" altLang="zh-TW" b="1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重要提醒：惟品（</a:t>
            </a:r>
            <a:r>
              <a:rPr lang="en-US" altLang="zh-TW" dirty="0">
                <a:latin typeface="+mn-ea"/>
              </a:rPr>
              <a:t>110V</a:t>
            </a:r>
            <a:r>
              <a:rPr lang="zh-TW" altLang="en-US" dirty="0">
                <a:latin typeface="+mn-ea"/>
              </a:rPr>
              <a:t>機型）一代升級二代機器電源線使用規範</a:t>
            </a:r>
          </a:p>
          <a:p>
            <a:r>
              <a:rPr lang="zh-TW" altLang="en-US" dirty="0">
                <a:latin typeface="+mn-ea"/>
              </a:rPr>
              <a:t>請勿在二代機器上使用一代機的電源線（電壓</a:t>
            </a:r>
            <a:r>
              <a:rPr lang="en-US" altLang="zh-TW" dirty="0">
                <a:latin typeface="+mn-ea"/>
              </a:rPr>
              <a:t>110V</a:t>
            </a:r>
            <a:r>
              <a:rPr lang="zh-TW" altLang="en-US" dirty="0">
                <a:latin typeface="+mn-ea"/>
              </a:rPr>
              <a:t>機型）。</a:t>
            </a:r>
            <a:br>
              <a:rPr lang="zh-TW" altLang="en-US" dirty="0">
                <a:latin typeface="+mn-ea"/>
              </a:rPr>
            </a:br>
            <a:r>
              <a:rPr lang="zh-TW" altLang="en-US" dirty="0">
                <a:latin typeface="+mn-ea"/>
              </a:rPr>
              <a:t>原因：一代電源線與二代機器的接頭規格不同，若混用，可能導致 接觸不良，造成機器 電源忽通忽斷或完全不過電等情況，影響二代機正常運作。</a:t>
            </a:r>
          </a:p>
          <a:p>
            <a:endParaRPr lang="zh-TW" altLang="en-US" dirty="0">
              <a:latin typeface="+mn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7CD6C1E-C220-8974-4B52-2504AF275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328"/>
            <a:ext cx="8154249" cy="41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06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75D7550-9B3F-61B1-A4D7-DAAF6C82C85D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b="1" dirty="0">
                <a:latin typeface="+mn-ea"/>
              </a:rPr>
              <a:t>2025/11/5 </a:t>
            </a:r>
            <a:r>
              <a:rPr lang="zh-TW" altLang="en-US" b="1" dirty="0">
                <a:latin typeface="+mn-ea"/>
              </a:rPr>
              <a:t>布達事項</a:t>
            </a:r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再次重申，惟品</a:t>
            </a:r>
            <a:r>
              <a:rPr lang="en-US" altLang="zh-TW" b="1" dirty="0">
                <a:latin typeface="+mn-ea"/>
              </a:rPr>
              <a:t>WS2</a:t>
            </a:r>
            <a:r>
              <a:rPr lang="zh-TW" altLang="en-US" b="1" dirty="0">
                <a:latin typeface="+mn-ea"/>
              </a:rPr>
              <a:t>面板不密合</a:t>
            </a:r>
            <a:r>
              <a:rPr lang="en-US" altLang="zh-TW" b="1" dirty="0">
                <a:latin typeface="+mn-ea"/>
              </a:rPr>
              <a:t>(</a:t>
            </a:r>
            <a:r>
              <a:rPr lang="zh-TW" altLang="en-US" b="1" dirty="0">
                <a:latin typeface="+mn-ea"/>
              </a:rPr>
              <a:t>翹起</a:t>
            </a:r>
            <a:r>
              <a:rPr lang="en-US" altLang="zh-TW" b="1" dirty="0">
                <a:latin typeface="+mn-ea"/>
              </a:rPr>
              <a:t>)</a:t>
            </a:r>
            <a:r>
              <a:rPr lang="zh-TW" altLang="en-US" b="1" dirty="0">
                <a:latin typeface="+mn-ea"/>
              </a:rPr>
              <a:t>，導致面板亂跳，後續只要更換控制面板外殼即可，不需要更換整個面板</a:t>
            </a:r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後續發現技師如未依據上述執行將會記申誡乙支</a:t>
            </a:r>
            <a:r>
              <a:rPr lang="en-US" altLang="zh-TW" b="1" dirty="0">
                <a:latin typeface="+mn-ea"/>
              </a:rPr>
              <a:t>(</a:t>
            </a:r>
            <a:r>
              <a:rPr lang="zh-TW" altLang="en-US" b="1" dirty="0">
                <a:latin typeface="+mn-ea"/>
              </a:rPr>
              <a:t>影響考核獎金</a:t>
            </a:r>
            <a:r>
              <a:rPr lang="en-US" altLang="zh-TW" b="1" dirty="0">
                <a:latin typeface="+mn-ea"/>
              </a:rPr>
              <a:t>)</a:t>
            </a:r>
          </a:p>
          <a:p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控制面板外殼維修包料號 </a:t>
            </a:r>
            <a:r>
              <a:rPr lang="en-US" altLang="zh-TW" b="1" dirty="0">
                <a:latin typeface="+mn-ea"/>
              </a:rPr>
              <a:t>ASMMTN0197-0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AAA0D3-7463-4F35-9612-F83884578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54"/>
          <a:stretch>
            <a:fillRect/>
          </a:stretch>
        </p:blipFill>
        <p:spPr>
          <a:xfrm>
            <a:off x="209057" y="3286125"/>
            <a:ext cx="11773886" cy="357187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2CDA58-37BF-2611-A752-ED55E00BBFBC}"/>
              </a:ext>
            </a:extLst>
          </p:cNvPr>
          <p:cNvGrpSpPr/>
          <p:nvPr/>
        </p:nvGrpSpPr>
        <p:grpSpPr>
          <a:xfrm>
            <a:off x="209057" y="1600379"/>
            <a:ext cx="5269065" cy="1399996"/>
            <a:chOff x="209057" y="1886129"/>
            <a:chExt cx="5269065" cy="139999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E7206ED-8768-0B05-24FD-BE10864DA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76" t="24341" r="5235" b="57922"/>
            <a:stretch>
              <a:fillRect/>
            </a:stretch>
          </p:blipFill>
          <p:spPr>
            <a:xfrm>
              <a:off x="209057" y="1886129"/>
              <a:ext cx="5269065" cy="139999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B5107A2-5FD6-B767-AB8D-642CA5BCB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63" b="98081" l="5696" r="96835">
                          <a14:foregroundMark x1="17511" y1="8742" x2="17511" y2="8742"/>
                          <a14:foregroundMark x1="8228" y1="18124" x2="8228" y2="18124"/>
                          <a14:foregroundMark x1="20464" y1="93817" x2="20464" y2="93817"/>
                          <a14:foregroundMark x1="7384" y1="86780" x2="7384" y2="86780"/>
                          <a14:foregroundMark x1="19409" y1="97655" x2="19409" y2="97655"/>
                          <a14:foregroundMark x1="6962" y1="19616" x2="6962" y2="19616"/>
                          <a14:foregroundMark x1="92616" y1="18763" x2="92616" y2="18763"/>
                          <a14:foregroundMark x1="86076" y1="7889" x2="86076" y2="7889"/>
                          <a14:foregroundMark x1="96624" y1="19190" x2="96624" y2="19190"/>
                          <a14:foregroundMark x1="18354" y1="7463" x2="18354" y2="7463"/>
                          <a14:foregroundMark x1="84810" y1="98294" x2="84810" y2="98294"/>
                          <a14:foregroundMark x1="96835" y1="87633" x2="96835" y2="876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05439" y="2419069"/>
              <a:ext cx="876299" cy="867056"/>
            </a:xfrm>
            <a:prstGeom prst="rect">
              <a:avLst/>
            </a:prstGeom>
          </p:spPr>
        </p:pic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EC13724-D2D2-AC59-578B-537D41A0CF91}"/>
              </a:ext>
            </a:extLst>
          </p:cNvPr>
          <p:cNvSpPr txBox="1"/>
          <p:nvPr/>
        </p:nvSpPr>
        <p:spPr>
          <a:xfrm>
            <a:off x="764381" y="5801796"/>
            <a:ext cx="4379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+mn-ea"/>
              </a:rPr>
              <a:t>控制面板外殼維修包料號 </a:t>
            </a:r>
            <a:r>
              <a:rPr lang="en-US" altLang="zh-TW" b="1" dirty="0">
                <a:latin typeface="+mn-ea"/>
              </a:rPr>
              <a:t>ASMMTN0197-0</a:t>
            </a:r>
          </a:p>
        </p:txBody>
      </p:sp>
    </p:spTree>
    <p:extLst>
      <p:ext uri="{BB962C8B-B14F-4D97-AF65-F5344CB8AC3E}">
        <p14:creationId xmlns:p14="http://schemas.microsoft.com/office/powerpoint/2010/main" val="135566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9E8BCC3-E388-672E-7147-C75605EF657F}"/>
              </a:ext>
            </a:extLst>
          </p:cNvPr>
          <p:cNvSpPr txBox="1"/>
          <p:nvPr/>
        </p:nvSpPr>
        <p:spPr>
          <a:xfrm>
            <a:off x="595266" y="298825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WS2/WD2</a:t>
            </a:r>
            <a:r>
              <a:rPr lang="zh-TW" altLang="en-US" dirty="0"/>
              <a:t>主控板只亮第4顆LED燈(從上往下算)，請更換主控板跟更換流量調節閥，因為是流量調節閥短路導致面板異常，先更換流量調節閥短在更換主控板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18B035-E106-E238-B68E-0F9E9B1A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8" y="1319869"/>
            <a:ext cx="6023876" cy="44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4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7121D3D-ABB1-AA6E-EFE3-1FAEAF6543D6}"/>
              </a:ext>
            </a:extLst>
          </p:cNvPr>
          <p:cNvSpPr txBox="1"/>
          <p:nvPr/>
        </p:nvSpPr>
        <p:spPr>
          <a:xfrm>
            <a:off x="0" y="0"/>
            <a:ext cx="61109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b="1" dirty="0">
                <a:latin typeface="+mn-ea"/>
              </a:rPr>
              <a:t>2025/11/11 </a:t>
            </a:r>
            <a:r>
              <a:rPr lang="zh-TW" altLang="en-US" b="1" dirty="0">
                <a:latin typeface="+mn-ea"/>
              </a:rPr>
              <a:t>布達事項</a:t>
            </a:r>
            <a:endParaRPr lang="en-US" altLang="zh-TW" b="1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惟品</a:t>
            </a:r>
            <a:r>
              <a:rPr lang="en-US" altLang="zh-TW" dirty="0">
                <a:latin typeface="+mn-ea"/>
              </a:rPr>
              <a:t>WS2</a:t>
            </a:r>
            <a:r>
              <a:rPr lang="zh-TW" altLang="en-US" dirty="0">
                <a:latin typeface="+mn-ea"/>
              </a:rPr>
              <a:t>安裝注意事項再次提醒</a:t>
            </a:r>
            <a:endParaRPr lang="en-US" altLang="zh-TW" dirty="0">
              <a:latin typeface="+mn-ea"/>
            </a:endParaRPr>
          </a:p>
          <a:p>
            <a:pPr>
              <a:buNone/>
            </a:pPr>
            <a:endParaRPr lang="en-US" altLang="zh-TW" dirty="0">
              <a:latin typeface="+mn-ea"/>
            </a:endParaRPr>
          </a:p>
          <a:p>
            <a:pPr>
              <a:buNone/>
            </a:pPr>
            <a:r>
              <a:rPr lang="zh-TW" altLang="en-US" dirty="0">
                <a:latin typeface="+mn-ea"/>
              </a:rPr>
              <a:t>技師注意事項（</a:t>
            </a:r>
            <a:r>
              <a:rPr lang="en-US" altLang="zh-TW" dirty="0">
                <a:latin typeface="+mn-ea"/>
              </a:rPr>
              <a:t>2025/4/18</a:t>
            </a:r>
            <a:r>
              <a:rPr lang="zh-TW" altLang="en-US" dirty="0">
                <a:latin typeface="+mn-ea"/>
              </a:rPr>
              <a:t>起）</a:t>
            </a:r>
          </a:p>
          <a:p>
            <a:pPr>
              <a:buNone/>
            </a:pPr>
            <a:r>
              <a:rPr lang="en-US" altLang="zh-TW" dirty="0">
                <a:latin typeface="+mn-ea"/>
              </a:rPr>
              <a:t>1. </a:t>
            </a:r>
            <a:r>
              <a:rPr lang="zh-TW" altLang="en-US" dirty="0">
                <a:latin typeface="+mn-ea"/>
              </a:rPr>
              <a:t>出水矽膠管更換規範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全面更換：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出水矽膠管一律更換為 </a:t>
            </a:r>
            <a:r>
              <a:rPr lang="en-US" altLang="zh-TW" dirty="0">
                <a:latin typeface="+mn-ea"/>
              </a:rPr>
              <a:t>PIPSIL0278-0 WS2</a:t>
            </a:r>
            <a:r>
              <a:rPr lang="zh-TW" altLang="en-US" dirty="0">
                <a:latin typeface="+mn-ea"/>
              </a:rPr>
              <a:t>矽膠出水頭單彎管。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適用範圍：安裝與維修皆需更換。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違規處理：未更換 → 提報究責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影響考核獎金</a:t>
            </a:r>
            <a:r>
              <a:rPr lang="en-US" altLang="zh-TW" dirty="0">
                <a:latin typeface="+mn-ea"/>
              </a:rPr>
              <a:t>)</a:t>
            </a:r>
            <a:r>
              <a:rPr lang="zh-TW" altLang="en-US" dirty="0">
                <a:latin typeface="+mn-ea"/>
              </a:rPr>
              <a:t>。</a:t>
            </a:r>
          </a:p>
          <a:p>
            <a:pPr>
              <a:buNone/>
            </a:pPr>
            <a:endParaRPr lang="zh-TW" altLang="en-US" dirty="0">
              <a:latin typeface="+mn-ea"/>
            </a:endParaRPr>
          </a:p>
          <a:p>
            <a:pPr>
              <a:buNone/>
            </a:pPr>
            <a:r>
              <a:rPr lang="en-US" altLang="zh-TW" dirty="0">
                <a:latin typeface="+mn-ea"/>
              </a:rPr>
              <a:t>2. </a:t>
            </a:r>
            <a:r>
              <a:rPr lang="zh-TW" altLang="en-US" dirty="0">
                <a:latin typeface="+mn-ea"/>
              </a:rPr>
              <a:t>惟品</a:t>
            </a:r>
            <a:r>
              <a:rPr lang="en-US" altLang="zh-TW" dirty="0">
                <a:latin typeface="+mn-ea"/>
              </a:rPr>
              <a:t>WS2</a:t>
            </a:r>
            <a:r>
              <a:rPr lang="zh-TW" altLang="en-US" dirty="0">
                <a:latin typeface="+mn-ea"/>
              </a:rPr>
              <a:t>安裝要求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鐵氟龍管畫線：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使用 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粗奇異</a:t>
            </a:r>
            <a:r>
              <a:rPr lang="zh-TW" altLang="en-US" dirty="0">
                <a:latin typeface="+mn-ea"/>
              </a:rPr>
              <a:t>筆在鐵氟龍管上 畫線</a:t>
            </a:r>
            <a:r>
              <a:rPr lang="en-US" altLang="zh-TW" dirty="0">
                <a:latin typeface="+mn-ea"/>
              </a:rPr>
              <a:t>2cm</a:t>
            </a:r>
            <a:r>
              <a:rPr lang="zh-TW" altLang="en-US" dirty="0">
                <a:latin typeface="+mn-ea"/>
              </a:rPr>
              <a:t>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畫線位置：</a:t>
            </a:r>
            <a:r>
              <a:rPr lang="en-US" altLang="zh-TW" dirty="0">
                <a:latin typeface="+mn-ea"/>
              </a:rPr>
              <a:t>2cm</a:t>
            </a:r>
            <a:r>
              <a:rPr lang="zh-TW" altLang="en-US" dirty="0">
                <a:latin typeface="+mn-ea"/>
              </a:rPr>
              <a:t>之後。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拍攝要求：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拍照需清楚顯示 畫線</a:t>
            </a:r>
            <a:r>
              <a:rPr lang="en-US" altLang="zh-TW" dirty="0">
                <a:latin typeface="+mn-ea"/>
              </a:rPr>
              <a:t>2cm</a:t>
            </a:r>
            <a:r>
              <a:rPr lang="zh-TW" altLang="en-US" dirty="0">
                <a:latin typeface="+mn-ea"/>
              </a:rPr>
              <a:t>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拍攝完機影片時，需在該畫線處 停留</a:t>
            </a:r>
            <a:r>
              <a:rPr lang="en-US" altLang="zh-TW" dirty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秒。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目的：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確認鐵氟龍管插入深度正確，避免過深導致 水無法出水 → 機器內部爆管漏水。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582F8A4-E838-1E59-55F1-B42A9AFA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682" y="69561"/>
            <a:ext cx="5900317" cy="48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1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8A2FC5D-E1AB-6478-6887-179287F7334A}"/>
              </a:ext>
            </a:extLst>
          </p:cNvPr>
          <p:cNvSpPr txBox="1"/>
          <p:nvPr/>
        </p:nvSpPr>
        <p:spPr>
          <a:xfrm>
            <a:off x="-1" y="0"/>
            <a:ext cx="71212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b="1" dirty="0">
                <a:latin typeface="+mn-ea"/>
              </a:rPr>
              <a:t>2025/11/17 </a:t>
            </a:r>
            <a:r>
              <a:rPr lang="zh-TW" altLang="en-US" b="1" dirty="0">
                <a:latin typeface="+mn-ea"/>
              </a:rPr>
              <a:t>布達事項</a:t>
            </a:r>
            <a:endParaRPr lang="en-US" altLang="zh-TW" b="1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惟品</a:t>
            </a:r>
            <a:r>
              <a:rPr lang="en-US" altLang="zh-TW" dirty="0">
                <a:latin typeface="+mn-ea"/>
              </a:rPr>
              <a:t>WS2</a:t>
            </a:r>
            <a:r>
              <a:rPr lang="zh-TW" altLang="en-US" dirty="0">
                <a:latin typeface="+mn-ea"/>
              </a:rPr>
              <a:t>備用機使用時機說明</a:t>
            </a:r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1.WS1</a:t>
            </a:r>
            <a:r>
              <a:rPr lang="zh-TW" altLang="en-US" dirty="0">
                <a:latin typeface="+mn-ea"/>
              </a:rPr>
              <a:t>與</a:t>
            </a:r>
            <a:r>
              <a:rPr lang="en-US" altLang="zh-TW" dirty="0">
                <a:latin typeface="+mn-ea"/>
              </a:rPr>
              <a:t>WS2</a:t>
            </a:r>
            <a:r>
              <a:rPr lang="zh-TW" altLang="en-US" dirty="0">
                <a:latin typeface="+mn-ea"/>
              </a:rPr>
              <a:t>店內維修提供給客戶使用</a:t>
            </a:r>
            <a:br>
              <a:rPr lang="en-US" altLang="zh-TW" dirty="0">
                <a:latin typeface="+mn-ea"/>
              </a:rPr>
            </a:b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除台南目前沒有</a:t>
            </a:r>
            <a:r>
              <a:rPr lang="en-US" altLang="zh-TW" dirty="0">
                <a:latin typeface="+mn-ea"/>
              </a:rPr>
              <a:t>WS2-H2-QA</a:t>
            </a:r>
            <a:r>
              <a:rPr lang="zh-TW" altLang="en-US" dirty="0">
                <a:latin typeface="+mn-ea"/>
              </a:rPr>
              <a:t> 備用機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請立即跟總倉申請</a:t>
            </a:r>
            <a:r>
              <a:rPr lang="en-US" altLang="zh-TW" dirty="0">
                <a:latin typeface="+mn-ea"/>
              </a:rPr>
              <a:t>)</a:t>
            </a:r>
          </a:p>
          <a:p>
            <a:pPr>
              <a:buNone/>
            </a:pPr>
            <a:r>
              <a:rPr lang="zh-TW" altLang="en-US" dirty="0">
                <a:latin typeface="+mn-ea"/>
              </a:rPr>
              <a:t>其他門市</a:t>
            </a:r>
            <a:r>
              <a:rPr lang="en-US" altLang="zh-TW" dirty="0">
                <a:latin typeface="+mn-ea"/>
              </a:rPr>
              <a:t>2025/11/18</a:t>
            </a:r>
            <a:r>
              <a:rPr lang="zh-TW" altLang="en-US" dirty="0">
                <a:latin typeface="+mn-ea"/>
              </a:rPr>
              <a:t>開始，台南門市</a:t>
            </a:r>
            <a:r>
              <a:rPr lang="en-US" altLang="zh-TW" dirty="0">
                <a:latin typeface="+mn-ea"/>
              </a:rPr>
              <a:t>2025/11/24</a:t>
            </a:r>
            <a:r>
              <a:rPr lang="zh-TW" altLang="en-US" dirty="0">
                <a:latin typeface="+mn-ea"/>
              </a:rPr>
              <a:t>開始，維修</a:t>
            </a:r>
            <a:r>
              <a:rPr lang="en-US" altLang="zh-TW" dirty="0">
                <a:latin typeface="+mn-ea"/>
              </a:rPr>
              <a:t>WS2-C2</a:t>
            </a:r>
            <a:r>
              <a:rPr lang="zh-TW" altLang="en-US" dirty="0">
                <a:latin typeface="+mn-ea"/>
              </a:rPr>
              <a:t>及</a:t>
            </a:r>
            <a:r>
              <a:rPr lang="en-US" altLang="zh-TW" dirty="0">
                <a:latin typeface="+mn-ea"/>
              </a:rPr>
              <a:t>WS2-H2</a:t>
            </a:r>
            <a:r>
              <a:rPr lang="zh-TW" altLang="en-US" dirty="0">
                <a:latin typeface="+mn-ea"/>
              </a:rPr>
              <a:t>如需要回店內維修，則一律提供給客戶備用機，目前備用機除嘉義以外，各門市只有</a:t>
            </a:r>
            <a:r>
              <a:rPr lang="en-US" altLang="zh-TW" dirty="0">
                <a:latin typeface="+mn-ea"/>
              </a:rPr>
              <a:t>1</a:t>
            </a:r>
            <a:r>
              <a:rPr lang="zh-TW" altLang="en-US" dirty="0">
                <a:latin typeface="+mn-ea"/>
              </a:rPr>
              <a:t>台，後續將會補足到</a:t>
            </a:r>
            <a:r>
              <a:rPr lang="en-US" altLang="zh-TW" dirty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台。</a:t>
            </a:r>
            <a:endParaRPr lang="en-US" altLang="zh-TW" dirty="0">
              <a:latin typeface="+mn-ea"/>
            </a:endParaRPr>
          </a:p>
          <a:p>
            <a:pPr>
              <a:buNone/>
            </a:pPr>
            <a:r>
              <a:rPr lang="zh-TW" altLang="en-US" dirty="0">
                <a:latin typeface="+mn-ea"/>
              </a:rPr>
              <a:t>後續如有發現</a:t>
            </a:r>
            <a:r>
              <a:rPr lang="en-US" altLang="zh-TW" dirty="0">
                <a:latin typeface="+mn-ea"/>
              </a:rPr>
              <a:t>WS2-H2</a:t>
            </a:r>
            <a:r>
              <a:rPr lang="zh-TW" altLang="en-US" dirty="0">
                <a:latin typeface="+mn-ea"/>
              </a:rPr>
              <a:t>需要維修而沒有給備用機，技師將究責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影響考核獎金</a:t>
            </a:r>
            <a:r>
              <a:rPr lang="en-US" altLang="zh-TW" dirty="0">
                <a:latin typeface="+mn-ea"/>
              </a:rPr>
              <a:t>)</a:t>
            </a:r>
            <a:r>
              <a:rPr lang="zh-TW" altLang="en-US" dirty="0">
                <a:latin typeface="+mn-ea"/>
              </a:rPr>
              <a:t>，如被客戶投訴沒給備機，至少小過乙支以上</a:t>
            </a:r>
            <a:br>
              <a:rPr lang="en-US" altLang="zh-TW" dirty="0">
                <a:latin typeface="+mn-ea"/>
              </a:rPr>
            </a:br>
            <a:endParaRPr lang="en-US" altLang="zh-TW" dirty="0">
              <a:latin typeface="+mn-ea"/>
            </a:endParaRPr>
          </a:p>
          <a:p>
            <a:pPr>
              <a:buNone/>
            </a:pPr>
            <a:r>
              <a:rPr lang="en-US" altLang="zh-TW" dirty="0">
                <a:latin typeface="+mn-ea"/>
              </a:rPr>
              <a:t>WS2-C1</a:t>
            </a:r>
            <a:r>
              <a:rPr lang="zh-TW" altLang="en-US" dirty="0">
                <a:latin typeface="+mn-ea"/>
              </a:rPr>
              <a:t>及</a:t>
            </a:r>
            <a:r>
              <a:rPr lang="en-US" altLang="zh-TW" dirty="0">
                <a:latin typeface="+mn-ea"/>
              </a:rPr>
              <a:t>WS2-H1</a:t>
            </a:r>
            <a:r>
              <a:rPr lang="zh-TW" altLang="en-US" dirty="0">
                <a:latin typeface="+mn-ea"/>
              </a:rPr>
              <a:t>每個門市均有備機處理方式亦同如上所述</a:t>
            </a:r>
            <a:endParaRPr lang="en-US" altLang="zh-TW" dirty="0">
              <a:latin typeface="+mn-ea"/>
            </a:endParaRPr>
          </a:p>
          <a:p>
            <a:pPr>
              <a:buNone/>
            </a:pPr>
            <a:endParaRPr lang="en-US" altLang="zh-TW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C8E8F8-C0D3-7A95-9E9B-8D9D3327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0"/>
          <a:stretch>
            <a:fillRect/>
          </a:stretch>
        </p:blipFill>
        <p:spPr>
          <a:xfrm>
            <a:off x="7121237" y="0"/>
            <a:ext cx="5070763" cy="68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52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71CCAF66-9EEA-E972-E8F7-97820F0CCD3D}"/>
              </a:ext>
            </a:extLst>
          </p:cNvPr>
          <p:cNvSpPr txBox="1"/>
          <p:nvPr/>
        </p:nvSpPr>
        <p:spPr>
          <a:xfrm>
            <a:off x="0" y="-9525"/>
            <a:ext cx="827227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dirty="0">
                <a:latin typeface="+mn-ea"/>
              </a:rPr>
              <a:t>2025/11/19 </a:t>
            </a:r>
            <a:r>
              <a:rPr lang="zh-TW" altLang="en-US" dirty="0">
                <a:latin typeface="+mn-ea"/>
              </a:rPr>
              <a:t>布達事項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惟品</a:t>
            </a:r>
            <a:r>
              <a:rPr lang="en-US" altLang="zh-TW" dirty="0">
                <a:latin typeface="+mn-ea"/>
              </a:rPr>
              <a:t>WS2</a:t>
            </a:r>
            <a:r>
              <a:rPr lang="zh-TW" altLang="en-US" dirty="0">
                <a:latin typeface="+mn-ea"/>
              </a:rPr>
              <a:t> 電子龍頭</a:t>
            </a:r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電子龍頭緊迫螺絲組與</a:t>
            </a:r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環預防性更換說明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✅ 預防性更換作業重點</a:t>
            </a:r>
          </a:p>
          <a:p>
            <a:r>
              <a:rPr lang="zh-TW" altLang="en-US" dirty="0">
                <a:latin typeface="+mn-ea"/>
              </a:rPr>
              <a:t>檢查漏水狀況</a:t>
            </a:r>
          </a:p>
          <a:p>
            <a:pPr lvl="1"/>
            <a:r>
              <a:rPr lang="zh-TW" altLang="en-US" dirty="0">
                <a:latin typeface="+mn-ea"/>
              </a:rPr>
              <a:t>若電子龍頭下方</a:t>
            </a:r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電子龍頭緊迫螺絲組有漏水，先確認螺絲是否為新款。</a:t>
            </a:r>
          </a:p>
          <a:p>
            <a:pPr lvl="1"/>
            <a:r>
              <a:rPr lang="zh-TW" altLang="en-US" dirty="0">
                <a:latin typeface="+mn-ea"/>
              </a:rPr>
              <a:t>新款特徵：表面有明顯車削痕跡，方便辨識。</a:t>
            </a:r>
          </a:p>
          <a:p>
            <a:pPr lvl="1"/>
            <a:r>
              <a:rPr lang="zh-TW" altLang="en-US" dirty="0">
                <a:latin typeface="+mn-ea"/>
              </a:rPr>
              <a:t>舊款螺絲：若確認為舊款，請進行預防性更換。</a:t>
            </a:r>
          </a:p>
          <a:p>
            <a:r>
              <a:rPr lang="zh-TW" altLang="en-US" dirty="0">
                <a:latin typeface="+mn-ea"/>
              </a:rPr>
              <a:t>更換內容</a:t>
            </a:r>
          </a:p>
          <a:p>
            <a:pPr lvl="1"/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電子龍頭緊迫螺絲組：更換為新款。</a:t>
            </a:r>
          </a:p>
          <a:p>
            <a:pPr lvl="1"/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環：同步更換，料號 </a:t>
            </a:r>
            <a:r>
              <a:rPr lang="en-US" altLang="zh-TW" dirty="0">
                <a:latin typeface="+mn-ea"/>
              </a:rPr>
              <a:t>ORNXXX0210-0</a:t>
            </a:r>
            <a:r>
              <a:rPr lang="zh-TW" altLang="en-US" dirty="0">
                <a:latin typeface="+mn-ea"/>
              </a:rPr>
              <a:t>。</a:t>
            </a: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✅ 料件</a:t>
            </a:r>
          </a:p>
          <a:p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電子龍頭緊迫螺絲組： </a:t>
            </a:r>
          </a:p>
          <a:p>
            <a:pPr lvl="1"/>
            <a:r>
              <a:rPr lang="zh-TW" altLang="en-US" dirty="0">
                <a:latin typeface="+mn-ea"/>
              </a:rPr>
              <a:t>本週會寄出 </a:t>
            </a:r>
            <a:r>
              <a:rPr lang="en-US" altLang="zh-TW" dirty="0">
                <a:latin typeface="+mn-ea"/>
              </a:rPr>
              <a:t>25</a:t>
            </a:r>
            <a:r>
              <a:rPr lang="zh-TW" altLang="en-US" dirty="0">
                <a:latin typeface="+mn-ea"/>
              </a:rPr>
              <a:t>組至各門市，後續請門市自行申請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  <a:latin typeface="+mn-ea"/>
              </a:rPr>
              <a:t>WS</a:t>
            </a:r>
            <a:r>
              <a:rPr lang="zh-TW" altLang="en-US" b="1" dirty="0">
                <a:solidFill>
                  <a:srgbClr val="FF0000"/>
                </a:solidFill>
                <a:latin typeface="+mn-ea"/>
              </a:rPr>
              <a:t>電子龍頭緊迫螺絲組 料號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:OPAXXX0349-0</a:t>
            </a:r>
          </a:p>
          <a:p>
            <a:pPr marL="0" lvl="1"/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</a:t>
            </a:r>
            <a:r>
              <a:rPr lang="en-US" altLang="zh-TW" dirty="0">
                <a:latin typeface="+mn-ea"/>
              </a:rPr>
              <a:t>:</a:t>
            </a:r>
          </a:p>
          <a:p>
            <a:pPr marL="0" lvl="1"/>
            <a:r>
              <a:rPr lang="zh-TW" altLang="en-US" dirty="0">
                <a:latin typeface="+mn-ea"/>
              </a:rPr>
              <a:t>        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WS</a:t>
            </a:r>
            <a:r>
              <a:rPr lang="zh-TW" altLang="en-US" b="1" dirty="0">
                <a:solidFill>
                  <a:srgbClr val="FF0000"/>
                </a:solidFill>
                <a:latin typeface="+mn-ea"/>
              </a:rPr>
              <a:t>電子龍頭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O</a:t>
            </a:r>
            <a:r>
              <a:rPr lang="zh-TW" altLang="en-US" b="1" dirty="0">
                <a:solidFill>
                  <a:srgbClr val="FF0000"/>
                </a:solidFill>
                <a:latin typeface="+mn-ea"/>
              </a:rPr>
              <a:t>環料號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:ORNXXX0210-0</a:t>
            </a:r>
            <a:endParaRPr lang="zh-TW" altLang="en-US" b="1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zh-TW" altLang="en-US" dirty="0">
                <a:latin typeface="+mn-ea"/>
              </a:rPr>
              <a:t>請門市自行申請。</a:t>
            </a: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✅ 更換與確認流程</a:t>
            </a:r>
          </a:p>
          <a:p>
            <a:r>
              <a:rPr lang="en-US" altLang="zh-TW" dirty="0">
                <a:latin typeface="+mn-ea"/>
              </a:rPr>
              <a:t>1.</a:t>
            </a:r>
            <a:r>
              <a:rPr lang="zh-TW" altLang="en-US" dirty="0">
                <a:latin typeface="+mn-ea"/>
              </a:rPr>
              <a:t>拆卸電子龍頭下方舊款</a:t>
            </a:r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電子龍頭緊迫螺絲組。</a:t>
            </a:r>
          </a:p>
          <a:p>
            <a:r>
              <a:rPr lang="en-US" altLang="zh-TW" dirty="0">
                <a:latin typeface="+mn-ea"/>
              </a:rPr>
              <a:t>2.</a:t>
            </a:r>
            <a:r>
              <a:rPr lang="zh-TW" altLang="en-US" dirty="0">
                <a:latin typeface="+mn-ea"/>
              </a:rPr>
              <a:t>檢查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環狀況，若有老化或硬化，直接更換。</a:t>
            </a:r>
          </a:p>
          <a:p>
            <a:r>
              <a:rPr lang="en-US" altLang="zh-TW" dirty="0">
                <a:latin typeface="+mn-ea"/>
              </a:rPr>
              <a:t>3.</a:t>
            </a:r>
            <a:r>
              <a:rPr lang="zh-TW" altLang="en-US" dirty="0">
                <a:latin typeface="+mn-ea"/>
              </a:rPr>
              <a:t>安裝新款</a:t>
            </a:r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電子龍頭緊迫螺絲組與新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環。</a:t>
            </a:r>
          </a:p>
          <a:p>
            <a:r>
              <a:rPr lang="en-US" altLang="zh-TW" dirty="0">
                <a:latin typeface="+mn-ea"/>
              </a:rPr>
              <a:t>4.</a:t>
            </a:r>
            <a:r>
              <a:rPr lang="zh-TW" altLang="en-US" dirty="0">
                <a:latin typeface="+mn-ea"/>
              </a:rPr>
              <a:t>測試是否漏水，確認密封良好。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D56B5FB-E485-6DB2-A710-30DD913F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13" t="4731" r="16875" b="2352"/>
          <a:stretch>
            <a:fillRect/>
          </a:stretch>
        </p:blipFill>
        <p:spPr>
          <a:xfrm>
            <a:off x="8272279" y="314325"/>
            <a:ext cx="1695450" cy="6172200"/>
          </a:xfrm>
          <a:prstGeom prst="rect">
            <a:avLst/>
          </a:prstGeom>
        </p:spPr>
      </p:pic>
      <p:sp>
        <p:nvSpPr>
          <p:cNvPr id="10" name="圖說文字: 向左箭號 9">
            <a:extLst>
              <a:ext uri="{FF2B5EF4-FFF2-40B4-BE49-F238E27FC236}">
                <a16:creationId xmlns:a16="http://schemas.microsoft.com/office/drawing/2014/main" id="{6EE7F6FC-9150-F0A0-0CF2-BF4B09026F33}"/>
              </a:ext>
            </a:extLst>
          </p:cNvPr>
          <p:cNvSpPr/>
          <p:nvPr/>
        </p:nvSpPr>
        <p:spPr>
          <a:xfrm>
            <a:off x="9658350" y="722709"/>
            <a:ext cx="2443244" cy="1085850"/>
          </a:xfrm>
          <a:prstGeom prst="leftArrowCallou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新款的有車削痕跡以利區分判斷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BEA028A-27B8-ECFB-DC45-66CEAFDCCA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238"/>
          <a:stretch>
            <a:fillRect/>
          </a:stretch>
        </p:blipFill>
        <p:spPr>
          <a:xfrm>
            <a:off x="4512327" y="4214033"/>
            <a:ext cx="714475" cy="70094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7587F37-8BC2-8221-0460-958F0D98F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873" y="2642488"/>
            <a:ext cx="2014721" cy="384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4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F9297CB-9C70-A52F-5B9E-796AE813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483" y="3647152"/>
            <a:ext cx="3513517" cy="27168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6E8E811-2F96-E838-8AF3-9957D746D5EB}"/>
              </a:ext>
            </a:extLst>
          </p:cNvPr>
          <p:cNvSpPr txBox="1"/>
          <p:nvPr/>
        </p:nvSpPr>
        <p:spPr>
          <a:xfrm>
            <a:off x="0" y="0"/>
            <a:ext cx="6096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📢 </a:t>
            </a:r>
            <a:r>
              <a:rPr lang="en-US" altLang="zh-TW" dirty="0">
                <a:latin typeface="+mj-ea"/>
                <a:ea typeface="+mj-ea"/>
              </a:rPr>
              <a:t>2025/11/20 </a:t>
            </a:r>
            <a:r>
              <a:rPr lang="zh-TW" altLang="en-US" dirty="0">
                <a:latin typeface="+mj-ea"/>
                <a:ea typeface="+mj-ea"/>
              </a:rPr>
              <a:t>布達事項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</a:rPr>
              <a:t>惟品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</a:rPr>
              <a:t>WD2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</a:rPr>
              <a:t>無法安裝公司自研的加壓馬達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</a:rPr>
              <a:t>(ASMXXX0079-0)</a:t>
            </a:r>
          </a:p>
          <a:p>
            <a:r>
              <a:rPr lang="zh-TW" altLang="en-US" dirty="0">
                <a:latin typeface="+mj-ea"/>
                <a:ea typeface="+mj-ea"/>
              </a:rPr>
              <a:t>✅ </a:t>
            </a:r>
            <a:r>
              <a:rPr lang="en-US" altLang="zh-TW" dirty="0">
                <a:latin typeface="+mj-ea"/>
                <a:ea typeface="+mj-ea"/>
              </a:rPr>
              <a:t>WD2 </a:t>
            </a:r>
            <a:r>
              <a:rPr lang="zh-TW" altLang="en-US" dirty="0">
                <a:latin typeface="+mj-ea"/>
                <a:ea typeface="+mj-ea"/>
              </a:rPr>
              <a:t>加壓馬達限制</a:t>
            </a:r>
          </a:p>
          <a:p>
            <a:r>
              <a:rPr lang="zh-TW" altLang="en-US" dirty="0">
                <a:latin typeface="+mj-ea"/>
                <a:ea typeface="+mj-ea"/>
              </a:rPr>
              <a:t>公司自研的加壓馬達 </a:t>
            </a:r>
            <a:r>
              <a:rPr lang="en-US" altLang="zh-TW" dirty="0">
                <a:latin typeface="+mj-ea"/>
                <a:ea typeface="+mj-ea"/>
              </a:rPr>
              <a:t>(ASMXXX0079-0)</a:t>
            </a:r>
            <a:r>
              <a:rPr lang="zh-TW" altLang="en-US" dirty="0">
                <a:latin typeface="+mj-ea"/>
                <a:ea typeface="+mj-ea"/>
              </a:rPr>
              <a:t> 無法安裝於 </a:t>
            </a:r>
            <a:r>
              <a:rPr lang="en-US" altLang="zh-TW" dirty="0">
                <a:latin typeface="+mj-ea"/>
                <a:ea typeface="+mj-ea"/>
              </a:rPr>
              <a:t>WD2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r>
              <a:rPr lang="zh-TW" altLang="en-US" dirty="0">
                <a:latin typeface="+mj-ea"/>
                <a:ea typeface="+mj-ea"/>
              </a:rPr>
              <a:t>解決方案：需使用市售一般加壓馬達。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✅水壓檢測要求</a:t>
            </a:r>
          </a:p>
          <a:p>
            <a:r>
              <a:rPr lang="zh-TW" altLang="en-US" dirty="0">
                <a:latin typeface="+mj-ea"/>
                <a:ea typeface="+mj-ea"/>
              </a:rPr>
              <a:t>檢測時機：場刊、安裝、</a:t>
            </a:r>
            <a:r>
              <a:rPr lang="en-US" altLang="zh-TW" dirty="0">
                <a:latin typeface="+mj-ea"/>
                <a:ea typeface="+mj-ea"/>
              </a:rPr>
              <a:t>WD1 </a:t>
            </a:r>
            <a:r>
              <a:rPr lang="zh-TW" altLang="en-US" dirty="0">
                <a:latin typeface="+mj-ea"/>
                <a:ea typeface="+mj-ea"/>
              </a:rPr>
              <a:t>升級 </a:t>
            </a:r>
            <a:r>
              <a:rPr lang="en-US" altLang="zh-TW" dirty="0">
                <a:latin typeface="+mj-ea"/>
                <a:ea typeface="+mj-ea"/>
              </a:rPr>
              <a:t>WD2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r>
              <a:rPr lang="zh-TW" altLang="en-US" dirty="0">
                <a:latin typeface="+mj-ea"/>
                <a:ea typeface="+mj-ea"/>
              </a:rPr>
              <a:t>檢測工具：壓力錶。</a:t>
            </a:r>
          </a:p>
          <a:p>
            <a:r>
              <a:rPr lang="zh-TW" altLang="en-US" dirty="0">
                <a:latin typeface="+mj-ea"/>
                <a:ea typeface="+mj-ea"/>
              </a:rPr>
              <a:t>檢測位置：原水進水端。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✅ 水壓標準</a:t>
            </a:r>
          </a:p>
          <a:p>
            <a:r>
              <a:rPr lang="zh-TW" altLang="en-US" dirty="0">
                <a:latin typeface="+mj-ea"/>
                <a:ea typeface="+mj-ea"/>
              </a:rPr>
              <a:t>規範值：需大於 </a:t>
            </a:r>
            <a:r>
              <a:rPr lang="en-US" altLang="zh-TW" dirty="0">
                <a:latin typeface="+mj-ea"/>
                <a:ea typeface="+mj-ea"/>
              </a:rPr>
              <a:t>1 </a:t>
            </a:r>
            <a:r>
              <a:rPr lang="en-US" altLang="zh-TW" dirty="0" err="1">
                <a:latin typeface="+mj-ea"/>
                <a:ea typeface="+mj-ea"/>
              </a:rPr>
              <a:t>kgf</a:t>
            </a:r>
            <a:r>
              <a:rPr lang="en-US" altLang="zh-TW" dirty="0">
                <a:latin typeface="+mj-ea"/>
                <a:ea typeface="+mj-ea"/>
              </a:rPr>
              <a:t>/cm²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r>
              <a:rPr lang="zh-TW" altLang="en-US" dirty="0">
                <a:latin typeface="+mj-ea"/>
                <a:ea typeface="+mj-ea"/>
              </a:rPr>
              <a:t>低於標準： 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建議客戶加裝</a:t>
            </a:r>
            <a:r>
              <a:rPr lang="zh-TW" altLang="en-US" dirty="0">
                <a:latin typeface="+mj-ea"/>
              </a:rPr>
              <a:t>市售一般加壓馬達。</a:t>
            </a:r>
            <a:endParaRPr lang="zh-TW" altLang="en-US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是否可以加裝請技師詢問店長，如店長不懂，請店長再詢問技術主任。</a:t>
            </a:r>
          </a:p>
          <a:p>
            <a:r>
              <a:rPr lang="zh-TW" altLang="en-US" dirty="0">
                <a:latin typeface="+mj-ea"/>
                <a:ea typeface="+mj-ea"/>
              </a:rPr>
              <a:t>高於標準：大於</a:t>
            </a:r>
            <a:r>
              <a:rPr lang="en-US" altLang="zh-TW" dirty="0">
                <a:latin typeface="+mj-ea"/>
                <a:ea typeface="+mj-ea"/>
              </a:rPr>
              <a:t>3 </a:t>
            </a:r>
            <a:r>
              <a:rPr lang="en-US" altLang="zh-TW" dirty="0" err="1">
                <a:latin typeface="+mj-ea"/>
                <a:ea typeface="+mj-ea"/>
              </a:rPr>
              <a:t>kgf</a:t>
            </a:r>
            <a:r>
              <a:rPr lang="en-US" altLang="zh-TW" dirty="0">
                <a:latin typeface="+mj-ea"/>
                <a:ea typeface="+mj-ea"/>
              </a:rPr>
              <a:t>/cm²</a:t>
            </a:r>
            <a:r>
              <a:rPr lang="zh-TW" altLang="en-US" dirty="0">
                <a:latin typeface="+mj-ea"/>
                <a:ea typeface="+mj-ea"/>
              </a:rPr>
              <a:t> 技師須加裝減壓閥。</a:t>
            </a:r>
          </a:p>
          <a:p>
            <a:r>
              <a:rPr lang="zh-TW" altLang="en-US" dirty="0">
                <a:latin typeface="+mj-ea"/>
                <a:ea typeface="+mj-ea"/>
              </a:rPr>
              <a:t>RPV-60 減壓閥</a:t>
            </a:r>
          </a:p>
          <a:p>
            <a:r>
              <a:rPr lang="zh-TW" altLang="en-US" dirty="0">
                <a:latin typeface="+mj-ea"/>
                <a:ea typeface="+mj-ea"/>
              </a:rPr>
              <a:t>料號：PLCVLV0029-1</a:t>
            </a:r>
          </a:p>
          <a:p>
            <a:r>
              <a:rPr lang="zh-TW" altLang="en-US" dirty="0">
                <a:latin typeface="+mj-ea"/>
                <a:ea typeface="+mj-ea"/>
              </a:rPr>
              <a:t>生產日期：2025/04/13以前</a:t>
            </a:r>
          </a:p>
          <a:p>
            <a:r>
              <a:rPr lang="zh-TW" altLang="en-US" dirty="0">
                <a:latin typeface="+mj-ea"/>
                <a:ea typeface="+mj-ea"/>
              </a:rPr>
              <a:t>RPV-62 減壓閥</a:t>
            </a:r>
          </a:p>
          <a:p>
            <a:r>
              <a:rPr lang="zh-TW" altLang="en-US" dirty="0">
                <a:latin typeface="+mj-ea"/>
                <a:ea typeface="+mj-ea"/>
              </a:rPr>
              <a:t>料號：PLCVLV0020-1</a:t>
            </a:r>
          </a:p>
          <a:p>
            <a:r>
              <a:rPr lang="zh-TW" altLang="en-US" dirty="0">
                <a:latin typeface="+mj-ea"/>
                <a:ea typeface="+mj-ea"/>
              </a:rPr>
              <a:t>生產日期：2025/04/18以前</a:t>
            </a:r>
          </a:p>
          <a:p>
            <a:endParaRPr lang="en-US" altLang="zh-TW" dirty="0"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A8DBCA-826B-3AE5-ECAB-84CEBBFB60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r="11017"/>
          <a:stretch/>
        </p:blipFill>
        <p:spPr>
          <a:xfrm>
            <a:off x="8905874" y="0"/>
            <a:ext cx="3286125" cy="36589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BDA756-E589-ACD9-5F03-BE5097E7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902" y="0"/>
            <a:ext cx="2618167" cy="47958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B6F9EA7-EDB2-0DDF-291E-069E9000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53" y="5267805"/>
            <a:ext cx="2583136" cy="10961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0CCADAD-6570-B341-B2BE-728EE5166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63" b="98081" l="5696" r="96835">
                        <a14:foregroundMark x1="17511" y1="8742" x2="17511" y2="8742"/>
                        <a14:foregroundMark x1="8228" y1="18124" x2="8228" y2="18124"/>
                        <a14:foregroundMark x1="20464" y1="93817" x2="20464" y2="93817"/>
                        <a14:foregroundMark x1="7384" y1="86780" x2="7384" y2="86780"/>
                        <a14:foregroundMark x1="19409" y1="97655" x2="19409" y2="97655"/>
                        <a14:foregroundMark x1="6962" y1="19616" x2="6962" y2="19616"/>
                        <a14:foregroundMark x1="92616" y1="18763" x2="92616" y2="18763"/>
                        <a14:foregroundMark x1="86076" y1="7889" x2="86076" y2="7889"/>
                        <a14:foregroundMark x1="96624" y1="19190" x2="96624" y2="19190"/>
                        <a14:foregroundMark x1="18354" y1="7463" x2="18354" y2="7463"/>
                        <a14:foregroundMark x1="84810" y1="98294" x2="84810" y2="98294"/>
                        <a14:foregroundMark x1="96835" y1="87633" x2="96835" y2="8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139" y="2105628"/>
            <a:ext cx="876299" cy="86705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93A2C71-7A8C-E7E8-EB45-07A780493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25" b="92112" l="7576" r="90909">
                        <a14:foregroundMark x1="54293" y1="8651" x2="54293" y2="8651"/>
                        <a14:foregroundMark x1="49495" y1="7379" x2="49495" y2="7379"/>
                        <a14:foregroundMark x1="48232" y1="8651" x2="48232" y2="8651"/>
                        <a14:foregroundMark x1="49242" y1="7634" x2="49495" y2="7888"/>
                        <a14:foregroundMark x1="7828" y1="40712" x2="9091" y2="50127"/>
                        <a14:foregroundMark x1="46212" y1="91603" x2="51515" y2="92112"/>
                        <a14:foregroundMark x1="90909" y1="47074" x2="90909" y2="470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139" y="5840242"/>
            <a:ext cx="1055417" cy="10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41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BB823-1EC7-10EB-E6F8-4D37EFA1E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70590-EFB0-FAAC-D055-5F590227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336"/>
            <a:ext cx="12077700" cy="3831818"/>
          </a:xfr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+mn-ea"/>
                <a:ea typeface="+mn-ea"/>
                <a:cs typeface="+mn-cs"/>
              </a:rPr>
              <a:t>📢 </a:t>
            </a:r>
            <a:r>
              <a:rPr lang="en-US" altLang="zh-TW" sz="1800" dirty="0">
                <a:latin typeface="+mn-ea"/>
                <a:ea typeface="+mn-ea"/>
                <a:cs typeface="+mn-cs"/>
              </a:rPr>
              <a:t>2025/11/26 </a:t>
            </a:r>
            <a:r>
              <a:rPr lang="zh-TW" altLang="en-US" sz="1800" dirty="0">
                <a:latin typeface="+mn-ea"/>
                <a:ea typeface="+mn-ea"/>
                <a:cs typeface="+mn-cs"/>
              </a:rPr>
              <a:t>布達事項</a:t>
            </a:r>
            <a:br>
              <a:rPr lang="en-US" altLang="zh-TW" sz="1800" dirty="0">
                <a:latin typeface="+mn-ea"/>
                <a:ea typeface="+mn-ea"/>
                <a:cs typeface="+mn-cs"/>
              </a:rPr>
            </a:br>
            <a:r>
              <a:rPr lang="en-US" altLang="zh-TW" sz="1800" dirty="0">
                <a:latin typeface="+mn-ea"/>
                <a:ea typeface="+mn-ea"/>
                <a:cs typeface="+mn-cs"/>
              </a:rPr>
              <a:t>1.</a:t>
            </a:r>
            <a:r>
              <a:rPr lang="zh-TW" altLang="en-US" sz="1800" dirty="0">
                <a:latin typeface="+mn-ea"/>
                <a:ea typeface="+mn-ea"/>
                <a:cs typeface="+mn-cs"/>
              </a:rPr>
              <a:t>惟品二代機</a:t>
            </a:r>
            <a:r>
              <a:rPr lang="en-US" altLang="zh-TW" sz="1800" dirty="0">
                <a:latin typeface="+mn-ea"/>
                <a:ea typeface="+mn-ea"/>
                <a:cs typeface="+mn-cs"/>
              </a:rPr>
              <a:t>WS2-C1/WS2-C2</a:t>
            </a:r>
            <a:r>
              <a:rPr lang="zh-TW" altLang="en-US" sz="1800" dirty="0">
                <a:latin typeface="+mn-ea"/>
                <a:ea typeface="+mn-ea"/>
              </a:rPr>
              <a:t>機碼前</a:t>
            </a:r>
            <a:r>
              <a:rPr lang="en-US" altLang="zh-TW" sz="1800" dirty="0">
                <a:latin typeface="+mn-ea"/>
                <a:ea typeface="+mn-ea"/>
              </a:rPr>
              <a:t>6</a:t>
            </a:r>
            <a:r>
              <a:rPr lang="zh-TW" altLang="en-US" sz="1800" dirty="0">
                <a:latin typeface="+mn-ea"/>
                <a:ea typeface="+mn-ea"/>
              </a:rPr>
              <a:t>碼為</a:t>
            </a:r>
            <a:r>
              <a:rPr lang="en-US" altLang="zh-TW" sz="1800" dirty="0">
                <a:latin typeface="+mn-ea"/>
                <a:ea typeface="+mn-ea"/>
              </a:rPr>
              <a:t>202407</a:t>
            </a:r>
            <a:br>
              <a:rPr lang="en-US" altLang="zh-TW" sz="1800" dirty="0">
                <a:latin typeface="+mn-ea"/>
                <a:ea typeface="+mn-ea"/>
              </a:rPr>
            </a:b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✅維持遇到維修有拆機維修時，就進行預防性更換瞬冰模組到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2026/1/31</a:t>
            </a: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之前。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技師需隨身攜帶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WS2</a:t>
            </a: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瞬冰模組維修半成品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2</a:t>
            </a: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組並帶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QA</a:t>
            </a: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機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)</a:t>
            </a:r>
            <a:b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</a:br>
            <a:r>
              <a:rPr lang="zh-TW" altLang="en-US" sz="1800" dirty="0">
                <a:latin typeface="+mn-ea"/>
              </a:rPr>
              <a:t>✅</a:t>
            </a:r>
            <a:r>
              <a:rPr lang="zh-TW" altLang="en-US" sz="1800" dirty="0">
                <a:latin typeface="+mn-ea"/>
                <a:ea typeface="+mn-ea"/>
              </a:rPr>
              <a:t>更換後的瞬冰模組每周與其它料件一起寄回廠內，每個門市請備足維修料件，門市安全庫存量請控制在</a:t>
            </a:r>
            <a:r>
              <a:rPr lang="en-US" altLang="zh-TW" sz="1800" dirty="0">
                <a:latin typeface="+mn-ea"/>
                <a:ea typeface="+mn-ea"/>
              </a:rPr>
              <a:t>10</a:t>
            </a:r>
            <a:r>
              <a:rPr lang="zh-TW" altLang="en-US" sz="1800" dirty="0">
                <a:latin typeface="+mn-ea"/>
                <a:ea typeface="+mn-ea"/>
              </a:rPr>
              <a:t>組，低於</a:t>
            </a:r>
            <a:r>
              <a:rPr lang="en-US" altLang="zh-TW" sz="1800" dirty="0">
                <a:latin typeface="+mn-ea"/>
                <a:ea typeface="+mn-ea"/>
              </a:rPr>
              <a:t>10</a:t>
            </a:r>
            <a:r>
              <a:rPr lang="zh-TW" altLang="en-US" sz="1800" dirty="0">
                <a:latin typeface="+mn-ea"/>
                <a:ea typeface="+mn-ea"/>
              </a:rPr>
              <a:t>組請盡快申請補料，原則就是不可以斷料而導致技師無料可以更換。</a:t>
            </a:r>
            <a:br>
              <a:rPr lang="en-US" altLang="zh-TW" sz="1800" dirty="0">
                <a:latin typeface="+mn-ea"/>
                <a:ea typeface="+mn-ea"/>
              </a:rPr>
            </a:br>
            <a:r>
              <a:rPr lang="zh-TW" altLang="en-US" sz="1800" dirty="0">
                <a:latin typeface="+mn-ea"/>
              </a:rPr>
              <a:t>✅技師更換後於機碼前下方劃線代表已經更換，以利後續技師判別，派工前技師跟店長也可以查詢記事本是否有更換過。</a:t>
            </a:r>
            <a:br>
              <a:rPr lang="en-US" altLang="zh-TW" sz="1800" dirty="0">
                <a:latin typeface="+mn-ea"/>
              </a:rPr>
            </a:br>
            <a:br>
              <a:rPr lang="en-US" altLang="zh-TW" sz="1800" dirty="0">
                <a:latin typeface="+mn-ea"/>
              </a:rPr>
            </a:br>
            <a:r>
              <a:rPr lang="zh-TW" altLang="en-US" sz="1800" dirty="0">
                <a:latin typeface="+mn-ea"/>
              </a:rPr>
              <a:t>於</a:t>
            </a:r>
            <a:r>
              <a:rPr lang="en-US" altLang="zh-TW" sz="1800" dirty="0">
                <a:latin typeface="+mn-ea"/>
              </a:rPr>
              <a:t>2026/02/01</a:t>
            </a:r>
            <a:r>
              <a:rPr lang="zh-TW" altLang="en-US" sz="1800" dirty="0">
                <a:latin typeface="+mn-ea"/>
              </a:rPr>
              <a:t>開始</a:t>
            </a:r>
            <a:br>
              <a:rPr lang="en-US" altLang="zh-TW" sz="1800" dirty="0">
                <a:latin typeface="+mn-ea"/>
                <a:ea typeface="+mn-ea"/>
              </a:rPr>
            </a:br>
            <a:r>
              <a:rPr lang="zh-TW" altLang="en-US" sz="1800" dirty="0">
                <a:latin typeface="+mn-ea"/>
              </a:rPr>
              <a:t>✅不管是更換濾心、韌體更新，只要去客戶家就進行預防性更換瞬冰模組。</a:t>
            </a:r>
            <a:br>
              <a:rPr lang="en-US" altLang="zh-TW" sz="1800" dirty="0">
                <a:latin typeface="+mn-ea"/>
              </a:rPr>
            </a:br>
            <a:r>
              <a:rPr lang="zh-TW" altLang="en-US" sz="1800" dirty="0">
                <a:latin typeface="+mn-ea"/>
              </a:rPr>
              <a:t>✅開始</a:t>
            </a:r>
            <a:r>
              <a:rPr lang="zh-TW" altLang="en-US" sz="1800" dirty="0">
                <a:latin typeface="+mn-ea"/>
                <a:ea typeface="+mn-ea"/>
              </a:rPr>
              <a:t>後續每次技師派工時間為</a:t>
            </a:r>
            <a:r>
              <a:rPr lang="en-US" altLang="zh-TW" sz="1800" dirty="0">
                <a:latin typeface="+mn-ea"/>
                <a:ea typeface="+mn-ea"/>
              </a:rPr>
              <a:t>2</a:t>
            </a:r>
            <a:r>
              <a:rPr lang="zh-TW" altLang="en-US" sz="1800" dirty="0">
                <a:latin typeface="+mn-ea"/>
                <a:ea typeface="+mn-ea"/>
              </a:rPr>
              <a:t>小時，請店長安排並安排備料</a:t>
            </a:r>
            <a:r>
              <a:rPr lang="en-US" altLang="zh-TW" sz="1800" dirty="0">
                <a:latin typeface="+mn-ea"/>
                <a:ea typeface="+mn-ea"/>
              </a:rPr>
              <a:t>(WS2</a:t>
            </a:r>
            <a:r>
              <a:rPr lang="zh-TW" altLang="en-US" sz="1800" dirty="0">
                <a:latin typeface="+mn-ea"/>
                <a:ea typeface="+mn-ea"/>
              </a:rPr>
              <a:t>瞬冰模組維修半成品</a:t>
            </a:r>
            <a:r>
              <a:rPr lang="en-US" altLang="zh-TW" sz="1800" dirty="0">
                <a:latin typeface="+mn-ea"/>
                <a:ea typeface="+mn-ea"/>
              </a:rPr>
              <a:t>2</a:t>
            </a:r>
            <a:r>
              <a:rPr lang="zh-TW" altLang="en-US" sz="1800" dirty="0">
                <a:latin typeface="+mn-ea"/>
                <a:ea typeface="+mn-ea"/>
              </a:rPr>
              <a:t>組</a:t>
            </a:r>
            <a:r>
              <a:rPr lang="en-US" altLang="zh-TW" sz="1800" dirty="0">
                <a:latin typeface="+mn-ea"/>
                <a:ea typeface="+mn-ea"/>
              </a:rPr>
              <a:t>)</a:t>
            </a:r>
            <a:r>
              <a:rPr lang="zh-TW" altLang="en-US" sz="1800" dirty="0">
                <a:latin typeface="+mn-ea"/>
                <a:ea typeface="+mn-ea"/>
              </a:rPr>
              <a:t>並帶</a:t>
            </a:r>
            <a:r>
              <a:rPr lang="en-US" altLang="zh-TW" sz="1800" dirty="0">
                <a:latin typeface="+mn-ea"/>
                <a:ea typeface="+mn-ea"/>
              </a:rPr>
              <a:t>QA</a:t>
            </a:r>
            <a:r>
              <a:rPr lang="zh-TW" altLang="en-US" sz="1800" dirty="0">
                <a:latin typeface="+mn-ea"/>
                <a:ea typeface="+mn-ea"/>
              </a:rPr>
              <a:t>機。</a:t>
            </a:r>
            <a:br>
              <a:rPr lang="en-US" altLang="zh-TW" sz="1800" dirty="0">
                <a:latin typeface="+mn-ea"/>
                <a:ea typeface="+mn-ea"/>
              </a:rPr>
            </a:br>
            <a:r>
              <a:rPr lang="zh-TW" altLang="en-US" sz="1800" dirty="0">
                <a:latin typeface="+mn-ea"/>
              </a:rPr>
              <a:t>✅開始</a:t>
            </a:r>
            <a:r>
              <a:rPr lang="zh-TW" altLang="en-US" sz="1800" dirty="0">
                <a:latin typeface="+mn-ea"/>
                <a:ea typeface="+mn-ea"/>
              </a:rPr>
              <a:t>派工前，請店長查</a:t>
            </a:r>
            <a:r>
              <a:rPr lang="en-US" altLang="zh-TW" sz="1800" dirty="0">
                <a:latin typeface="+mn-ea"/>
                <a:ea typeface="+mn-ea"/>
              </a:rPr>
              <a:t>ERP</a:t>
            </a:r>
            <a:r>
              <a:rPr lang="zh-TW" altLang="en-US" sz="1800" dirty="0">
                <a:latin typeface="+mn-ea"/>
                <a:ea typeface="+mn-ea"/>
              </a:rPr>
              <a:t>客戶機碼是否是</a:t>
            </a:r>
            <a:r>
              <a:rPr lang="en-US" altLang="zh-TW" sz="1800" dirty="0">
                <a:latin typeface="+mn-ea"/>
                <a:ea typeface="+mn-ea"/>
              </a:rPr>
              <a:t>202407</a:t>
            </a:r>
            <a:r>
              <a:rPr lang="zh-TW" altLang="en-US" sz="1800" dirty="0">
                <a:latin typeface="+mn-ea"/>
                <a:ea typeface="+mn-ea"/>
              </a:rPr>
              <a:t>以前的並查詢記事本是否有更換過，如確認無更換過請安排</a:t>
            </a:r>
            <a:r>
              <a:rPr lang="en-US" altLang="zh-TW" sz="1800" dirty="0">
                <a:latin typeface="+mn-ea"/>
                <a:ea typeface="+mn-ea"/>
              </a:rPr>
              <a:t>2</a:t>
            </a:r>
            <a:r>
              <a:rPr lang="zh-TW" altLang="en-US" sz="1800" dirty="0">
                <a:latin typeface="+mn-ea"/>
                <a:ea typeface="+mn-ea"/>
              </a:rPr>
              <a:t>小時。</a:t>
            </a:r>
            <a:br>
              <a:rPr lang="en-US" altLang="zh-TW" sz="1800" dirty="0">
                <a:latin typeface="+mn-ea"/>
                <a:ea typeface="+mn-ea"/>
              </a:rPr>
            </a:br>
            <a:br>
              <a:rPr lang="en-US" altLang="zh-TW" sz="1800" dirty="0">
                <a:latin typeface="+mn-ea"/>
                <a:ea typeface="+mn-ea"/>
              </a:rPr>
            </a:br>
            <a:endParaRPr lang="zh-TW" altLang="en-US" sz="1800" dirty="0">
              <a:latin typeface="+mn-ea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EBE3B2-2311-F64E-37F8-847C8B271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3678327"/>
            <a:ext cx="3771899" cy="301112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856636F-B34A-A613-6CEE-46FE1D12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49" y="3780822"/>
            <a:ext cx="4667955" cy="290863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27B5CE9-228C-4E62-AACC-51E0DE88EC51}"/>
              </a:ext>
            </a:extLst>
          </p:cNvPr>
          <p:cNvSpPr/>
          <p:nvPr/>
        </p:nvSpPr>
        <p:spPr>
          <a:xfrm>
            <a:off x="7338737" y="5336794"/>
            <a:ext cx="1900512" cy="780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28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2E85775-B563-5A21-E24B-3DF2CDFFD964}"/>
              </a:ext>
            </a:extLst>
          </p:cNvPr>
          <p:cNvSpPr txBox="1"/>
          <p:nvPr/>
        </p:nvSpPr>
        <p:spPr>
          <a:xfrm>
            <a:off x="0" y="0"/>
            <a:ext cx="12192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dirty="0">
                <a:latin typeface="+mn-ea"/>
              </a:rPr>
              <a:t>2025/11/25 </a:t>
            </a:r>
            <a:r>
              <a:rPr lang="zh-TW" altLang="en-US" dirty="0">
                <a:latin typeface="+mn-ea"/>
              </a:rPr>
              <a:t>布達事項</a:t>
            </a:r>
            <a:endParaRPr lang="en-US" altLang="zh-TW" dirty="0"/>
          </a:p>
          <a:p>
            <a:r>
              <a:rPr lang="zh-TW" altLang="en-US" dirty="0"/>
              <a:t>再次宣導要求</a:t>
            </a:r>
            <a:endParaRPr lang="en-US" altLang="zh-TW" dirty="0"/>
          </a:p>
          <a:p>
            <a:r>
              <a:rPr lang="zh-TW" altLang="en-US" dirty="0"/>
              <a:t>惟品庫存狀況請店長每天門市下班前回報提供以下訊息，以利總倉確認門是數量，品保控管惟品備機(QA機)</a:t>
            </a:r>
          </a:p>
          <a:p>
            <a:r>
              <a:rPr lang="zh-TW" altLang="en-US" dirty="0"/>
              <a:t>店長請假需指派人員回報跟確認機器狀況，如無指派，那就是店長的問題，有問題可以提出討論</a:t>
            </a:r>
          </a:p>
          <a:p>
            <a:r>
              <a:rPr lang="zh-TW" altLang="en-US" dirty="0"/>
              <a:t>1.WD1-3-N-QA  (台數:在庫正常機/借客戶/待維修需提供完修日期)</a:t>
            </a:r>
          </a:p>
          <a:p>
            <a:r>
              <a:rPr lang="zh-TW" altLang="en-US" dirty="0"/>
              <a:t>2.WS1-3-N-QA</a:t>
            </a:r>
          </a:p>
          <a:p>
            <a:r>
              <a:rPr lang="zh-TW" altLang="en-US" dirty="0"/>
              <a:t>3.WS2-C1-QA</a:t>
            </a:r>
          </a:p>
          <a:p>
            <a:r>
              <a:rPr lang="zh-TW" altLang="en-US" dirty="0"/>
              <a:t>4.WS2-C2-QA</a:t>
            </a:r>
          </a:p>
          <a:p>
            <a:r>
              <a:rPr lang="zh-TW" altLang="en-US" dirty="0"/>
              <a:t>5.WS2-H1-QA</a:t>
            </a:r>
          </a:p>
          <a:p>
            <a:r>
              <a:rPr lang="zh-TW" altLang="en-US" dirty="0"/>
              <a:t>6.WS2-H2-QA</a:t>
            </a:r>
            <a:endParaRPr lang="en-US" altLang="zh-TW" dirty="0"/>
          </a:p>
          <a:p>
            <a:r>
              <a:rPr lang="en-US" altLang="zh-TW" dirty="0"/>
              <a:t>7.WD2-C1-G</a:t>
            </a:r>
          </a:p>
          <a:p>
            <a:r>
              <a:rPr lang="en-US" altLang="zh-TW" dirty="0"/>
              <a:t>8.WD2-C1-B</a:t>
            </a:r>
            <a:endParaRPr lang="zh-TW" altLang="en-US" dirty="0"/>
          </a:p>
          <a:p>
            <a:r>
              <a:rPr lang="en-US" altLang="zh-TW" dirty="0"/>
              <a:t>9.WD2-C1</a:t>
            </a:r>
            <a:endParaRPr lang="zh-TW" altLang="en-US" dirty="0"/>
          </a:p>
          <a:p>
            <a:r>
              <a:rPr lang="en-US" altLang="zh-TW" dirty="0"/>
              <a:t>10.</a:t>
            </a:r>
            <a:r>
              <a:rPr lang="zh-TW" altLang="en-US" dirty="0"/>
              <a:t>電子龍頭</a:t>
            </a:r>
            <a:endParaRPr lang="en-US" altLang="zh-TW" dirty="0"/>
          </a:p>
          <a:p>
            <a:r>
              <a:rPr lang="en-US" altLang="zh-TW" dirty="0"/>
              <a:t>11.</a:t>
            </a:r>
            <a:r>
              <a:rPr lang="en-US" altLang="zh-TW" dirty="0">
                <a:latin typeface="+mn-ea"/>
              </a:rPr>
              <a:t> WS2</a:t>
            </a:r>
            <a:r>
              <a:rPr lang="zh-TW" altLang="en-US" dirty="0">
                <a:latin typeface="+mn-ea"/>
              </a:rPr>
              <a:t>瞬冰模組維修半成品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舉例:</a:t>
            </a:r>
          </a:p>
          <a:p>
            <a:r>
              <a:rPr lang="zh-TW" altLang="en-US" dirty="0"/>
              <a:t>1.WD1-3-N-QA  在庫正常機:2   借客戶:1   待維修:1(預計6/4完修)</a:t>
            </a:r>
          </a:p>
          <a:p>
            <a:r>
              <a:rPr lang="zh-TW" altLang="en-US" dirty="0"/>
              <a:t>2.WS2-C1-QA    在庫正常機:0   借客戶:3   待維修:0</a:t>
            </a:r>
          </a:p>
          <a:p>
            <a:r>
              <a:rPr lang="zh-TW" altLang="en-US" dirty="0"/>
              <a:t>3.WS2-C2-QA    在庫正常機:0   借客戶:1   待維修:0</a:t>
            </a:r>
          </a:p>
          <a:p>
            <a:r>
              <a:rPr lang="zh-TW" altLang="en-US" dirty="0"/>
              <a:t>4.WS2-H1-QA    在庫正常機:0   借客戶:0   待維修:0</a:t>
            </a:r>
          </a:p>
          <a:p>
            <a:r>
              <a:rPr lang="zh-TW" altLang="en-US" dirty="0"/>
              <a:t>5.WS2-H2-QA    在庫正常機:0   借客戶:1   待維修:1(預計6/4完修)</a:t>
            </a:r>
            <a:endParaRPr lang="en-US" altLang="zh-TW" dirty="0"/>
          </a:p>
          <a:p>
            <a:r>
              <a:rPr lang="zh-TW" altLang="en-US" dirty="0"/>
              <a:t>以上請店長確實執行，未落實執行累積</a:t>
            </a:r>
            <a:r>
              <a:rPr lang="en-US" altLang="zh-TW" dirty="0"/>
              <a:t>5</a:t>
            </a:r>
            <a:r>
              <a:rPr lang="zh-TW" altLang="en-US" dirty="0"/>
              <a:t>天未回報，將會提報店長小過乙支</a:t>
            </a:r>
            <a:r>
              <a:rPr lang="en-US" altLang="zh-TW" dirty="0"/>
              <a:t>(</a:t>
            </a:r>
            <a:r>
              <a:rPr lang="zh-TW" altLang="en-US" dirty="0"/>
              <a:t>影響考核獎金</a:t>
            </a:r>
            <a:r>
              <a:rPr lang="en-US" altLang="zh-TW" dirty="0"/>
              <a:t>)</a:t>
            </a:r>
            <a:r>
              <a:rPr lang="zh-TW" altLang="en-US" dirty="0"/>
              <a:t>，累計</a:t>
            </a:r>
            <a:r>
              <a:rPr lang="en-US" altLang="zh-TW" dirty="0"/>
              <a:t>10</a:t>
            </a:r>
            <a:r>
              <a:rPr lang="zh-TW" altLang="en-US" dirty="0"/>
              <a:t>天以上大過乙支</a:t>
            </a:r>
            <a:r>
              <a:rPr lang="en-US" altLang="zh-TW" dirty="0"/>
              <a:t>(</a:t>
            </a:r>
            <a:r>
              <a:rPr lang="zh-TW" altLang="en-US" dirty="0"/>
              <a:t>影響考核獎金</a:t>
            </a:r>
            <a:r>
              <a:rPr lang="en-US" altLang="zh-TW" dirty="0"/>
              <a:t>) </a:t>
            </a:r>
            <a:r>
              <a:rPr lang="zh-TW" altLang="en-US" dirty="0"/>
              <a:t>，並提報不適任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C0776A-B171-4162-6F82-14CBC107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11"/>
          <a:stretch>
            <a:fillRect/>
          </a:stretch>
        </p:blipFill>
        <p:spPr>
          <a:xfrm>
            <a:off x="1780849" y="1485899"/>
            <a:ext cx="2333549" cy="23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73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3FBA95F-5C40-2566-8BF7-633BD744EB0E}"/>
              </a:ext>
            </a:extLst>
          </p:cNvPr>
          <p:cNvSpPr txBox="1"/>
          <p:nvPr/>
        </p:nvSpPr>
        <p:spPr>
          <a:xfrm>
            <a:off x="0" y="0"/>
            <a:ext cx="8977916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dirty="0">
                <a:latin typeface="+mn-ea"/>
              </a:rPr>
              <a:t>2025/11/27 </a:t>
            </a:r>
            <a:r>
              <a:rPr lang="zh-TW" altLang="en-US" dirty="0">
                <a:latin typeface="+mn-ea"/>
              </a:rPr>
              <a:t>布達事項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🛠惟品</a:t>
            </a:r>
            <a:r>
              <a:rPr lang="en-US" altLang="zh-TW" dirty="0">
                <a:latin typeface="+mn-ea"/>
              </a:rPr>
              <a:t>WS2/WD2</a:t>
            </a:r>
            <a:r>
              <a:rPr lang="zh-TW" altLang="en-US" dirty="0">
                <a:latin typeface="+mn-ea"/>
              </a:rPr>
              <a:t>機器</a:t>
            </a:r>
            <a:r>
              <a:rPr lang="en-US" altLang="zh-TW" dirty="0">
                <a:latin typeface="+mn-ea"/>
              </a:rPr>
              <a:t>ERR2</a:t>
            </a:r>
            <a:r>
              <a:rPr lang="zh-TW" altLang="en-US" dirty="0">
                <a:latin typeface="+mn-ea"/>
              </a:rPr>
              <a:t>初步判斷為濾芯與濾蓋處漏水。</a:t>
            </a:r>
          </a:p>
          <a:p>
            <a:r>
              <a:rPr lang="zh-TW" altLang="en-US" dirty="0">
                <a:latin typeface="+mn-ea"/>
              </a:rPr>
              <a:t>✅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再次確認步驟</a:t>
            </a:r>
            <a:endParaRPr lang="en-US" altLang="zh-TW" dirty="0">
              <a:highlight>
                <a:srgbClr val="FFFF00"/>
              </a:highlight>
              <a:latin typeface="+mn-ea"/>
            </a:endParaRPr>
          </a:p>
          <a:p>
            <a:r>
              <a:rPr lang="zh-TW" altLang="en-US" dirty="0">
                <a:latin typeface="+mn-ea"/>
              </a:rPr>
              <a:t> 將機器內所有水擦乾，執行出水原水 </a:t>
            </a:r>
            <a:r>
              <a:rPr lang="en-US" altLang="zh-TW" dirty="0">
                <a:latin typeface="+mn-ea"/>
              </a:rPr>
              <a:t>500ml</a:t>
            </a:r>
            <a:r>
              <a:rPr lang="zh-TW" altLang="en-US" dirty="0">
                <a:latin typeface="+mn-ea"/>
              </a:rPr>
              <a:t>並持續觀察 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分鐘，並錄影（觀察濾芯與濾蓋處是否漏水）。</a:t>
            </a:r>
          </a:p>
          <a:p>
            <a:r>
              <a:rPr lang="zh-TW" altLang="en-US" dirty="0">
                <a:latin typeface="+mn-ea"/>
              </a:rPr>
              <a:t>✅判斷結果</a:t>
            </a:r>
          </a:p>
          <a:p>
            <a:r>
              <a:rPr lang="en-US" altLang="zh-TW" dirty="0">
                <a:latin typeface="+mn-ea"/>
              </a:rPr>
              <a:t>1.</a:t>
            </a:r>
            <a:r>
              <a:rPr lang="zh-TW" altLang="en-US" dirty="0">
                <a:latin typeface="+mn-ea"/>
              </a:rPr>
              <a:t>持續觀察 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分鐘確認濾芯與濾蓋處仍然漏水</a:t>
            </a:r>
          </a:p>
          <a:p>
            <a:r>
              <a:rPr lang="zh-TW" altLang="en-US" dirty="0">
                <a:latin typeface="+mn-ea"/>
              </a:rPr>
              <a:t>  </a:t>
            </a:r>
            <a:r>
              <a:rPr lang="en-US" altLang="zh-TW" dirty="0">
                <a:latin typeface="+mn-ea"/>
              </a:rPr>
              <a:t>1.1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個月內新機： 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   </a:t>
            </a:r>
            <a:r>
              <a:rPr lang="en-US" altLang="zh-TW" dirty="0">
                <a:latin typeface="+mn-ea"/>
              </a:rPr>
              <a:t>1.1.1</a:t>
            </a:r>
            <a:r>
              <a:rPr lang="zh-TW" altLang="en-US" dirty="0">
                <a:latin typeface="+mn-ea"/>
              </a:rPr>
              <a:t>機器一換一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  （檢察濾芯前端 </a:t>
            </a:r>
            <a:r>
              <a:rPr lang="en-US" altLang="zh-TW" dirty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個 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環是否受損，如受損直接換新濾芯，如無受損濾芯沿用）。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   </a:t>
            </a:r>
            <a:r>
              <a:rPr lang="en-US" altLang="zh-TW" dirty="0">
                <a:latin typeface="+mn-ea"/>
              </a:rPr>
              <a:t>1.1.2</a:t>
            </a:r>
            <a:r>
              <a:rPr lang="zh-TW" altLang="en-US" dirty="0">
                <a:latin typeface="+mn-ea"/>
              </a:rPr>
              <a:t>將機器與</a:t>
            </a:r>
            <a:r>
              <a:rPr lang="en-US" altLang="zh-TW" dirty="0">
                <a:latin typeface="+mn-ea"/>
              </a:rPr>
              <a:t>0</a:t>
            </a:r>
            <a:r>
              <a:rPr lang="zh-TW" altLang="en-US" dirty="0">
                <a:latin typeface="+mn-ea"/>
              </a:rPr>
              <a:t>環有受損的濾芯一起寄回品保分析。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   </a:t>
            </a:r>
            <a:r>
              <a:rPr lang="en-US" altLang="zh-TW" dirty="0">
                <a:latin typeface="+mn-ea"/>
              </a:rPr>
              <a:t>1.1.3</a:t>
            </a:r>
            <a:r>
              <a:rPr lang="zh-TW" altLang="en-US" dirty="0">
                <a:latin typeface="+mn-ea"/>
              </a:rPr>
              <a:t>將觀察錄影影片及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環受損的照片上傳至維修記事本。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</a:t>
            </a:r>
            <a:r>
              <a:rPr lang="en-US" altLang="zh-TW" dirty="0">
                <a:latin typeface="+mn-ea"/>
              </a:rPr>
              <a:t>1.2</a:t>
            </a:r>
            <a:r>
              <a:rPr lang="zh-TW" altLang="en-US" dirty="0">
                <a:latin typeface="+mn-ea"/>
              </a:rPr>
              <a:t> 超過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個月的機器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   </a:t>
            </a:r>
            <a:r>
              <a:rPr lang="en-US" altLang="zh-TW" dirty="0">
                <a:latin typeface="+mn-ea"/>
              </a:rPr>
              <a:t>1.2.1</a:t>
            </a:r>
            <a:r>
              <a:rPr lang="zh-TW" altLang="en-US" dirty="0">
                <a:latin typeface="+mn-ea"/>
              </a:rPr>
              <a:t>執行排水取出濾芯，檢查濾芯前端 </a:t>
            </a:r>
            <a:r>
              <a:rPr lang="en-US" altLang="zh-TW" dirty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個 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環是否受損（整圈檢查）。 </a:t>
            </a:r>
          </a:p>
          <a:p>
            <a:pPr lvl="1"/>
            <a:r>
              <a:rPr lang="en-US" altLang="zh-TW" dirty="0">
                <a:latin typeface="+mn-ea"/>
              </a:rPr>
              <a:t>1.2.1.1</a:t>
            </a:r>
            <a:r>
              <a:rPr lang="zh-TW" altLang="en-US" dirty="0">
                <a:latin typeface="+mn-ea"/>
              </a:rPr>
              <a:t>如有受損： 更換新濾芯，重新安裝並執行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再確認步驟</a:t>
            </a:r>
            <a:r>
              <a:rPr lang="zh-TW" altLang="en-US" dirty="0">
                <a:highlight>
                  <a:srgbClr val="00FF00"/>
                </a:highlight>
                <a:latin typeface="+mn-ea"/>
              </a:rPr>
              <a:t> </a:t>
            </a:r>
          </a:p>
          <a:p>
            <a:pPr lvl="3"/>
            <a:r>
              <a:rPr lang="zh-TW" altLang="en-US" dirty="0">
                <a:latin typeface="+mn-ea"/>
              </a:rPr>
              <a:t>更換濾芯後無漏水 → 完修將</a:t>
            </a:r>
            <a:r>
              <a:rPr lang="en-US" altLang="zh-TW" dirty="0">
                <a:latin typeface="+mn-ea"/>
              </a:rPr>
              <a:t>0</a:t>
            </a:r>
            <a:r>
              <a:rPr lang="zh-TW" altLang="en-US" dirty="0">
                <a:latin typeface="+mn-ea"/>
              </a:rPr>
              <a:t>環有受損的濾芯寄回品保分析</a:t>
            </a:r>
          </a:p>
          <a:p>
            <a:pPr lvl="3"/>
            <a:r>
              <a:rPr lang="zh-TW" altLang="en-US" dirty="0">
                <a:latin typeface="+mn-ea"/>
              </a:rPr>
              <a:t>更換濾芯後仍漏水 → 提供客戶 </a:t>
            </a:r>
            <a:r>
              <a:rPr lang="en-US" altLang="zh-TW" dirty="0">
                <a:latin typeface="+mn-ea"/>
              </a:rPr>
              <a:t>QA </a:t>
            </a:r>
            <a:r>
              <a:rPr lang="zh-TW" altLang="en-US" dirty="0">
                <a:latin typeface="+mn-ea"/>
              </a:rPr>
              <a:t>備機，回店更換濾蓋 </a:t>
            </a:r>
            <a:endParaRPr lang="en-US" altLang="zh-TW" dirty="0">
              <a:latin typeface="+mn-ea"/>
            </a:endParaRPr>
          </a:p>
          <a:p>
            <a:pPr marL="0" lvl="3"/>
            <a:r>
              <a:rPr lang="zh-TW" altLang="en-US" dirty="0">
                <a:latin typeface="+mn-ea"/>
              </a:rPr>
              <a:t>      </a:t>
            </a:r>
            <a:r>
              <a:rPr lang="en-US" altLang="zh-TW" dirty="0">
                <a:latin typeface="+mn-ea"/>
              </a:rPr>
              <a:t>1.2.2</a:t>
            </a:r>
            <a:r>
              <a:rPr lang="zh-TW" altLang="en-US" dirty="0">
                <a:latin typeface="+mn-ea"/>
              </a:rPr>
              <a:t>檢查濾蓋內是否有異物，有異物請清潔乾淨，重新安裝濾芯並執行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再確認步驟</a:t>
            </a:r>
          </a:p>
          <a:p>
            <a:r>
              <a:rPr lang="en-US" altLang="zh-TW" dirty="0">
                <a:latin typeface="+mn-ea"/>
              </a:rPr>
              <a:t>2.</a:t>
            </a:r>
            <a:r>
              <a:rPr lang="zh-TW" altLang="en-US" dirty="0">
                <a:latin typeface="+mn-ea"/>
              </a:rPr>
              <a:t>持續觀察 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分鐘確認濾芯與濾蓋處無漏水</a:t>
            </a:r>
          </a:p>
          <a:p>
            <a:r>
              <a:rPr lang="zh-TW" altLang="en-US" dirty="0">
                <a:latin typeface="+mn-ea"/>
              </a:rPr>
              <a:t>  </a:t>
            </a:r>
            <a:r>
              <a:rPr lang="en-US" altLang="zh-TW" dirty="0">
                <a:latin typeface="+mn-ea"/>
              </a:rPr>
              <a:t>2.1</a:t>
            </a:r>
            <a:r>
              <a:rPr lang="zh-TW" altLang="en-US" dirty="0">
                <a:latin typeface="+mn-ea"/>
              </a:rPr>
              <a:t>排除濾芯與濾蓋處漏水，請技師再檢查是否有其他漏水點。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3.</a:t>
            </a:r>
            <a:r>
              <a:rPr lang="zh-TW" altLang="en-US" dirty="0">
                <a:latin typeface="+mn-ea"/>
              </a:rPr>
              <a:t>注意事項</a:t>
            </a:r>
          </a:p>
          <a:p>
            <a:r>
              <a:rPr lang="zh-TW" altLang="en-US" dirty="0">
                <a:latin typeface="+mn-ea"/>
              </a:rPr>
              <a:t>  </a:t>
            </a:r>
            <a:r>
              <a:rPr lang="en-US" altLang="zh-TW" dirty="0">
                <a:latin typeface="+mn-ea"/>
              </a:rPr>
              <a:t>3.1</a:t>
            </a:r>
            <a:r>
              <a:rPr lang="zh-TW" altLang="en-US" dirty="0">
                <a:latin typeface="+mn-ea"/>
              </a:rPr>
              <a:t>錄影必須清楚拍攝濾芯與濾蓋處漏水，影片需要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分種以上。</a:t>
            </a:r>
          </a:p>
          <a:p>
            <a:r>
              <a:rPr lang="zh-TW" altLang="en-US" dirty="0">
                <a:latin typeface="+mn-ea"/>
              </a:rPr>
              <a:t>  </a:t>
            </a:r>
            <a:r>
              <a:rPr lang="en-US" altLang="zh-TW" dirty="0">
                <a:latin typeface="+mn-ea"/>
              </a:rPr>
              <a:t>3.2</a:t>
            </a:r>
            <a:r>
              <a:rPr lang="zh-TW" altLang="en-US" dirty="0">
                <a:latin typeface="+mn-ea"/>
              </a:rPr>
              <a:t>所有更換濾芯與零件需拍照及記錄於維修記事本。</a:t>
            </a:r>
          </a:p>
          <a:p>
            <a:endParaRPr lang="zh-TW" altLang="en-US" dirty="0"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2A6C5A-1598-99FF-8EE3-9F1C13D5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94003">
            <a:off x="9027580" y="240810"/>
            <a:ext cx="2450211" cy="37656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53AA00-AC5E-EF64-E196-FB363CA0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916" y="3429000"/>
            <a:ext cx="3137883" cy="32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6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8DF0-9ABB-1A0A-75BF-3F4AD4C2E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CC2BBB0-837E-32FD-17AF-521628576856}"/>
              </a:ext>
            </a:extLst>
          </p:cNvPr>
          <p:cNvSpPr txBox="1"/>
          <p:nvPr/>
        </p:nvSpPr>
        <p:spPr>
          <a:xfrm>
            <a:off x="0" y="0"/>
            <a:ext cx="12192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+mn-ea"/>
              </a:rPr>
              <a:t>📢 </a:t>
            </a:r>
            <a:r>
              <a:rPr lang="en-US" altLang="zh-TW" sz="1400" dirty="0">
                <a:latin typeface="+mn-ea"/>
              </a:rPr>
              <a:t>2025/11/27 </a:t>
            </a:r>
            <a:r>
              <a:rPr lang="zh-TW" altLang="en-US" sz="1400" dirty="0">
                <a:latin typeface="+mn-ea"/>
              </a:rPr>
              <a:t>布達事項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🛠惟品</a:t>
            </a:r>
            <a:r>
              <a:rPr lang="en-US" altLang="zh-TW" sz="1400" dirty="0">
                <a:latin typeface="+mn-ea"/>
              </a:rPr>
              <a:t>WS2/WD2</a:t>
            </a:r>
            <a:r>
              <a:rPr lang="zh-TW" altLang="en-US" sz="1400" dirty="0">
                <a:latin typeface="+mn-ea"/>
              </a:rPr>
              <a:t>機器</a:t>
            </a:r>
            <a:r>
              <a:rPr lang="en-US" altLang="zh-TW" sz="1400" dirty="0">
                <a:latin typeface="+mn-ea"/>
              </a:rPr>
              <a:t>ERR2</a:t>
            </a:r>
            <a:r>
              <a:rPr lang="zh-TW" altLang="en-US" sz="1400" dirty="0">
                <a:latin typeface="+mn-ea"/>
              </a:rPr>
              <a:t>漏水檢查確認流程。</a:t>
            </a:r>
          </a:p>
          <a:p>
            <a:r>
              <a:rPr lang="en-US" altLang="zh-TW" sz="1400" dirty="0">
                <a:latin typeface="+mn-ea"/>
              </a:rPr>
              <a:t>1.</a:t>
            </a:r>
            <a:r>
              <a:rPr lang="zh-TW" altLang="en-US" sz="1400" dirty="0">
                <a:latin typeface="+mn-ea"/>
              </a:rPr>
              <a:t>先將機器拆看，依據以下流程觀察漏水點，出水量均使用</a:t>
            </a:r>
            <a:r>
              <a:rPr lang="en-US" altLang="zh-TW" sz="1400" dirty="0">
                <a:latin typeface="+mn-ea"/>
              </a:rPr>
              <a:t>3000ml</a:t>
            </a:r>
            <a:r>
              <a:rPr lang="zh-TW" altLang="en-US" sz="1400" dirty="0">
                <a:latin typeface="+mn-ea"/>
              </a:rPr>
              <a:t>進行檢查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1.1.C1/C2</a:t>
            </a:r>
            <a:r>
              <a:rPr lang="zh-TW" altLang="en-US" sz="1400" dirty="0">
                <a:latin typeface="+mn-ea"/>
              </a:rPr>
              <a:t>系列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1.1.1</a:t>
            </a:r>
            <a:r>
              <a:rPr lang="zh-TW" altLang="en-US" sz="1400" dirty="0">
                <a:latin typeface="+mn-ea"/>
              </a:rPr>
              <a:t>出溫水</a:t>
            </a:r>
            <a:r>
              <a:rPr lang="en-US" altLang="zh-TW" sz="1400" dirty="0">
                <a:latin typeface="+mn-ea"/>
              </a:rPr>
              <a:t>:</a:t>
            </a:r>
            <a:r>
              <a:rPr lang="zh-TW" altLang="en-US" sz="1400" dirty="0">
                <a:latin typeface="+mn-ea"/>
              </a:rPr>
              <a:t>查流量計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流量調節閥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選擇電磁閥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加熱器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出水口處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三分固定夾內矽膠管相關零件及經過管線是否有漏水</a:t>
            </a:r>
          </a:p>
          <a:p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1.1.2</a:t>
            </a:r>
            <a:r>
              <a:rPr lang="zh-TW" altLang="en-US" sz="1400" dirty="0">
                <a:latin typeface="+mn-ea"/>
              </a:rPr>
              <a:t>出冰水</a:t>
            </a:r>
            <a:r>
              <a:rPr lang="en-US" altLang="zh-TW" sz="1400" dirty="0">
                <a:latin typeface="+mn-ea"/>
              </a:rPr>
              <a:t>:</a:t>
            </a:r>
            <a:r>
              <a:rPr lang="zh-TW" altLang="en-US" sz="1400" dirty="0">
                <a:latin typeface="+mn-ea"/>
              </a:rPr>
              <a:t>查流量計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流量調節閥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選擇電磁閥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br>
              <a:rPr lang="en-US" altLang="zh-TW" sz="1400" dirty="0">
                <a:latin typeface="+mn-ea"/>
              </a:rPr>
            </a:br>
            <a:r>
              <a:rPr lang="en-US" altLang="zh-TW" sz="1400" dirty="0">
                <a:latin typeface="+mn-ea"/>
              </a:rPr>
              <a:t>   </a:t>
            </a:r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1.1.2.1</a:t>
            </a:r>
            <a:r>
              <a:rPr lang="zh-TW" altLang="en-US" sz="1400" dirty="0">
                <a:latin typeface="+mn-ea"/>
              </a:rPr>
              <a:t>瞬冰模組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出水口處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三分固定夾內矽膠管</a:t>
            </a:r>
          </a:p>
          <a:p>
            <a:r>
              <a:rPr lang="zh-TW" altLang="en-US" sz="1400" dirty="0">
                <a:latin typeface="+mn-ea"/>
              </a:rPr>
              <a:t>        </a:t>
            </a:r>
            <a:r>
              <a:rPr lang="en-US" altLang="zh-TW" sz="1400" dirty="0">
                <a:latin typeface="+mn-ea"/>
              </a:rPr>
              <a:t>1.1.2.2</a:t>
            </a:r>
            <a:r>
              <a:rPr lang="zh-TW" altLang="en-US" sz="1400" dirty="0">
                <a:latin typeface="+mn-ea"/>
              </a:rPr>
              <a:t>瞬冰模組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編砂</a:t>
            </a:r>
            <a:r>
              <a:rPr lang="en-US" altLang="zh-TW" sz="1400" dirty="0">
                <a:latin typeface="+mn-ea"/>
              </a:rPr>
              <a:t>(</a:t>
            </a:r>
            <a:r>
              <a:rPr lang="zh-TW" altLang="en-US" sz="1400" dirty="0">
                <a:latin typeface="+mn-ea"/>
              </a:rPr>
              <a:t>白色</a:t>
            </a:r>
            <a:r>
              <a:rPr lang="en-US" altLang="zh-TW" sz="1400" dirty="0">
                <a:latin typeface="+mn-ea"/>
              </a:rPr>
              <a:t>PE)</a:t>
            </a:r>
            <a:r>
              <a:rPr lang="zh-TW" altLang="en-US" sz="1400" dirty="0">
                <a:latin typeface="+mn-ea"/>
              </a:rPr>
              <a:t>管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散熱鋁鰭上下接頭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廢水管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1.1.3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b</a:t>
            </a:r>
            <a:r>
              <a:rPr lang="zh-TW" altLang="en-US" sz="1400" dirty="0">
                <a:latin typeface="+mn-ea"/>
              </a:rPr>
              <a:t>濾芯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散熱鋁鰭上下接頭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zh-TW" sz="1400" dirty="0">
                <a:latin typeface="+mn-ea"/>
              </a:rPr>
              <a:t>a</a:t>
            </a:r>
            <a:r>
              <a:rPr lang="zh-TW" altLang="en-US" sz="1400" dirty="0">
                <a:latin typeface="+mn-ea"/>
              </a:rPr>
              <a:t>濾芯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  <a:sym typeface="Wingdings" panose="05000000000000000000" pitchFamily="2" charset="2"/>
              </a:rPr>
              <a:t>底部左右邊所有管接處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1.2H1/H2</a:t>
            </a:r>
            <a:r>
              <a:rPr lang="zh-TW" altLang="en-US" sz="1400" dirty="0">
                <a:latin typeface="+mn-ea"/>
              </a:rPr>
              <a:t>系列</a:t>
            </a:r>
          </a:p>
          <a:p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1.2.1</a:t>
            </a:r>
            <a:r>
              <a:rPr lang="zh-TW" altLang="en-US" sz="1400" dirty="0">
                <a:latin typeface="+mn-ea"/>
              </a:rPr>
              <a:t>出溫水 </a:t>
            </a:r>
            <a:r>
              <a:rPr lang="en-US" altLang="zh-TW" sz="1400" dirty="0">
                <a:latin typeface="+mn-ea"/>
              </a:rPr>
              <a:t>:A.</a:t>
            </a:r>
            <a:r>
              <a:rPr lang="zh-TW" altLang="en-US" sz="1400" dirty="0">
                <a:latin typeface="+mn-ea"/>
              </a:rPr>
              <a:t>查流量計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流量調節閥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選擇電磁閥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加熱器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出水口處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三分固定夾內矽膠管相關零件及經過管線是否有漏水</a:t>
            </a:r>
          </a:p>
          <a:p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1.2.2b</a:t>
            </a:r>
            <a:r>
              <a:rPr lang="zh-TW" altLang="en-US" sz="1400" dirty="0">
                <a:latin typeface="+mn-ea"/>
              </a:rPr>
              <a:t>濾芯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編砂</a:t>
            </a:r>
            <a:r>
              <a:rPr lang="en-US" altLang="zh-TW" sz="1400" dirty="0">
                <a:latin typeface="+mn-ea"/>
              </a:rPr>
              <a:t>(</a:t>
            </a:r>
            <a:r>
              <a:rPr lang="zh-TW" altLang="en-US" sz="1400" dirty="0">
                <a:latin typeface="+mn-ea"/>
              </a:rPr>
              <a:t>白色</a:t>
            </a:r>
            <a:r>
              <a:rPr lang="en-US" altLang="zh-TW" sz="1400" dirty="0">
                <a:latin typeface="+mn-ea"/>
              </a:rPr>
              <a:t>PE)</a:t>
            </a:r>
            <a:r>
              <a:rPr lang="zh-TW" altLang="en-US" sz="1400" dirty="0">
                <a:latin typeface="+mn-ea"/>
              </a:rPr>
              <a:t>管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散熱鋁鰭上下接頭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zh-TW" sz="1400" dirty="0">
                <a:latin typeface="+mn-ea"/>
              </a:rPr>
              <a:t> a</a:t>
            </a:r>
            <a:r>
              <a:rPr lang="zh-TW" altLang="en-US" sz="1400" dirty="0">
                <a:latin typeface="+mn-ea"/>
              </a:rPr>
              <a:t>濾芯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  <a:sym typeface="Wingdings" panose="05000000000000000000" pitchFamily="2" charset="2"/>
              </a:rPr>
              <a:t>底部左右邊所有管接處</a:t>
            </a:r>
            <a:endParaRPr lang="zh-TW" altLang="en-US" sz="1400" dirty="0">
              <a:latin typeface="+mn-ea"/>
            </a:endParaRPr>
          </a:p>
          <a:p>
            <a:r>
              <a:rPr lang="en-US" altLang="zh-TW" sz="1400" dirty="0">
                <a:latin typeface="+mn-ea"/>
              </a:rPr>
              <a:t>3.</a:t>
            </a:r>
            <a:r>
              <a:rPr lang="zh-TW" altLang="en-US" sz="1400" dirty="0">
                <a:latin typeface="+mn-ea"/>
              </a:rPr>
              <a:t>抓到漏水點後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3.1</a:t>
            </a:r>
            <a:r>
              <a:rPr lang="zh-TW" altLang="en-US" sz="1400" dirty="0">
                <a:latin typeface="+mn-ea"/>
              </a:rPr>
              <a:t>請直接拍攝漏水點影片</a:t>
            </a:r>
            <a:r>
              <a:rPr lang="en-US" altLang="zh-TW" sz="1400" dirty="0">
                <a:latin typeface="+mn-ea"/>
              </a:rPr>
              <a:t>1</a:t>
            </a:r>
            <a:r>
              <a:rPr lang="zh-TW" altLang="en-US" sz="1400" dirty="0">
                <a:latin typeface="+mn-ea"/>
              </a:rPr>
              <a:t>分鐘並將影片記錄於維修記事本</a:t>
            </a:r>
            <a:endParaRPr lang="en-US" altLang="zh-TW" sz="1400" dirty="0">
              <a:latin typeface="+mn-ea"/>
            </a:endParaRPr>
          </a:p>
          <a:p>
            <a:r>
              <a:rPr lang="en-US" altLang="zh-TW" sz="1400" dirty="0">
                <a:latin typeface="+mn-ea"/>
              </a:rPr>
              <a:t>4.</a:t>
            </a:r>
            <a:r>
              <a:rPr lang="zh-TW" altLang="en-US" sz="1400" dirty="0">
                <a:latin typeface="+mn-ea"/>
              </a:rPr>
              <a:t>如無發明確確認漏水點，請將疑似處四周的水擦乾，並持續觀察 </a:t>
            </a:r>
            <a:r>
              <a:rPr lang="en-US" altLang="zh-TW" sz="1400" dirty="0">
                <a:latin typeface="+mn-ea"/>
              </a:rPr>
              <a:t>3</a:t>
            </a:r>
            <a:r>
              <a:rPr lang="zh-TW" altLang="en-US" sz="1400" dirty="0">
                <a:latin typeface="+mn-ea"/>
              </a:rPr>
              <a:t>分鐘確認是否為漏水點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4.1</a:t>
            </a:r>
            <a:r>
              <a:rPr lang="zh-TW" altLang="en-US" sz="1400" dirty="0">
                <a:latin typeface="+mn-ea"/>
              </a:rPr>
              <a:t>如確認出漏水點請直接拍攝漏水點影片</a:t>
            </a:r>
            <a:r>
              <a:rPr lang="en-US" altLang="zh-TW" sz="1400" dirty="0">
                <a:latin typeface="+mn-ea"/>
              </a:rPr>
              <a:t>3</a:t>
            </a:r>
            <a:r>
              <a:rPr lang="zh-TW" altLang="en-US" sz="1400" dirty="0">
                <a:latin typeface="+mn-ea"/>
              </a:rPr>
              <a:t>分鐘並將影片記錄於維修記事本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4.2</a:t>
            </a:r>
            <a:r>
              <a:rPr lang="zh-TW" altLang="en-US" sz="1400" dirty="0">
                <a:latin typeface="+mn-ea"/>
              </a:rPr>
              <a:t>如並非漏水點，請技師重新執行第</a:t>
            </a:r>
            <a:r>
              <a:rPr lang="en-US" altLang="zh-TW" sz="1400" dirty="0">
                <a:latin typeface="+mn-ea"/>
              </a:rPr>
              <a:t>1</a:t>
            </a:r>
            <a:r>
              <a:rPr lang="zh-TW" altLang="en-US" sz="1400" dirty="0">
                <a:latin typeface="+mn-ea"/>
              </a:rPr>
              <a:t>項重新觀察漏水點</a:t>
            </a:r>
          </a:p>
          <a:p>
            <a:r>
              <a:rPr lang="en-US" altLang="zh-TW" sz="1400" dirty="0">
                <a:latin typeface="+mn-ea"/>
              </a:rPr>
              <a:t>5.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3</a:t>
            </a:r>
            <a:r>
              <a:rPr lang="zh-TW" altLang="en-US" sz="1400" dirty="0">
                <a:latin typeface="+mn-ea"/>
              </a:rPr>
              <a:t>個月內新機： 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5.1</a:t>
            </a:r>
            <a:r>
              <a:rPr lang="zh-TW" altLang="en-US" sz="1400" dirty="0">
                <a:latin typeface="+mn-ea"/>
              </a:rPr>
              <a:t>機器一換一，將機器寄回品保分析。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5.2</a:t>
            </a:r>
            <a:r>
              <a:rPr lang="zh-TW" altLang="en-US" sz="1400" dirty="0">
                <a:latin typeface="+mn-ea"/>
              </a:rPr>
              <a:t>將漏水錄影及照片上傳至維修記事本。</a:t>
            </a:r>
            <a:endParaRPr lang="en-US" altLang="zh-TW" sz="1400" dirty="0">
              <a:latin typeface="+mn-ea"/>
            </a:endParaRPr>
          </a:p>
          <a:p>
            <a:r>
              <a:rPr lang="en-US" altLang="zh-TW" sz="1400" dirty="0">
                <a:latin typeface="+mn-ea"/>
              </a:rPr>
              <a:t>6</a:t>
            </a:r>
            <a:r>
              <a:rPr lang="zh-TW" altLang="en-US" sz="1400" dirty="0">
                <a:latin typeface="+mn-ea"/>
              </a:rPr>
              <a:t> 超過</a:t>
            </a:r>
            <a:r>
              <a:rPr lang="en-US" altLang="zh-TW" sz="1400" dirty="0">
                <a:latin typeface="+mn-ea"/>
              </a:rPr>
              <a:t>3</a:t>
            </a:r>
            <a:r>
              <a:rPr lang="zh-TW" altLang="en-US" sz="1400" dirty="0">
                <a:latin typeface="+mn-ea"/>
              </a:rPr>
              <a:t>個月的機器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6.1</a:t>
            </a:r>
            <a:r>
              <a:rPr lang="zh-TW" altLang="en-US" sz="1400" dirty="0">
                <a:latin typeface="+mn-ea"/>
              </a:rPr>
              <a:t>進行維修更換料件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6.2</a:t>
            </a:r>
            <a:r>
              <a:rPr lang="zh-TW" altLang="en-US" sz="1400" dirty="0">
                <a:latin typeface="+mn-ea"/>
              </a:rPr>
              <a:t>如需要安排店修，就提供備機給客戶使用</a:t>
            </a:r>
            <a:endParaRPr lang="en-US" altLang="zh-TW" sz="1400" dirty="0">
              <a:latin typeface="+mn-ea"/>
            </a:endParaRPr>
          </a:p>
          <a:p>
            <a:r>
              <a:rPr lang="en-US" altLang="zh-TW" sz="1400" dirty="0">
                <a:latin typeface="+mn-ea"/>
              </a:rPr>
              <a:t>7.</a:t>
            </a:r>
            <a:r>
              <a:rPr lang="zh-TW" altLang="en-US" sz="1400" dirty="0">
                <a:latin typeface="+mn-ea"/>
              </a:rPr>
              <a:t>注意事項</a:t>
            </a:r>
          </a:p>
          <a:p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7.1</a:t>
            </a:r>
            <a:r>
              <a:rPr lang="zh-TW" altLang="en-US" sz="1400" dirty="0">
                <a:latin typeface="+mn-ea"/>
              </a:rPr>
              <a:t>錄影必須清楚拍攝漏水處，影片需要</a:t>
            </a:r>
            <a:r>
              <a:rPr lang="en-US" altLang="zh-TW" sz="1400" dirty="0">
                <a:latin typeface="+mn-ea"/>
              </a:rPr>
              <a:t>3</a:t>
            </a:r>
            <a:r>
              <a:rPr lang="zh-TW" altLang="en-US" sz="1400" dirty="0">
                <a:latin typeface="+mn-ea"/>
              </a:rPr>
              <a:t>分種以上。</a:t>
            </a:r>
          </a:p>
          <a:p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7.2</a:t>
            </a:r>
            <a:r>
              <a:rPr lang="zh-TW" altLang="en-US" sz="1400" dirty="0">
                <a:latin typeface="+mn-ea"/>
              </a:rPr>
              <a:t>所有更換零件需拍照及記錄於維修記事本。</a:t>
            </a:r>
          </a:p>
          <a:p>
            <a:endParaRPr lang="zh-TW" altLang="en-US" sz="1400" dirty="0"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0427BF-11D7-1528-CD27-EB5BD8DA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93" y="3704915"/>
            <a:ext cx="3609063" cy="30292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2194DA-EE8C-B751-99B9-DEA49087D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46" y="3704915"/>
            <a:ext cx="3487220" cy="30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01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8598F31-A1FD-D614-3C3B-8E4AF4B461DF}"/>
              </a:ext>
            </a:extLst>
          </p:cNvPr>
          <p:cNvSpPr txBox="1"/>
          <p:nvPr/>
        </p:nvSpPr>
        <p:spPr>
          <a:xfrm>
            <a:off x="0" y="0"/>
            <a:ext cx="12192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+mn-ea"/>
              </a:rPr>
              <a:t>📢</a:t>
            </a:r>
            <a:r>
              <a:rPr lang="zh-TW" altLang="en-US" sz="1400" dirty="0"/>
              <a:t>2025/11/28布達事項</a:t>
            </a:r>
          </a:p>
          <a:p>
            <a:r>
              <a:rPr lang="zh-TW" altLang="en-US" sz="1400" dirty="0"/>
              <a:t>惟品維修及更換濾芯測試項目說明</a:t>
            </a:r>
          </a:p>
          <a:p>
            <a:r>
              <a:rPr lang="zh-TW" altLang="en-US" sz="1400" dirty="0"/>
              <a:t>1.單純更換新面板、單更換面板上蓋或充電電</a:t>
            </a:r>
          </a:p>
          <a:p>
            <a:r>
              <a:rPr lang="zh-TW" altLang="en-US" sz="1400" dirty="0"/>
              <a:t> 1.1只要測試面板操作是否正常及面板電壓、休眠、喚醒、充電休眠電壓，不用完整的測試跟校正</a:t>
            </a:r>
          </a:p>
          <a:p>
            <a:r>
              <a:rPr lang="zh-TW" altLang="en-US" sz="1400" dirty="0"/>
              <a:t>2.更換一般龍頭或是重新安裝龍頭下方六角緊迫螺絲，要出水原水3000ml並錄影確認是否會漏水，不用完整的測試跟校正，但完機影片一樣要拍(含檯面大量潑水測試)</a:t>
            </a:r>
          </a:p>
          <a:p>
            <a:r>
              <a:rPr lang="zh-TW" altLang="en-US" sz="1400" dirty="0"/>
              <a:t>3.更換電子龍頭或是重新安裝龍頭下方六角緊迫螺絲，要測試龍頭面板並使用APP設定操作確認電子龍頭功能正常，因漏水更換龍頭下方六角緊迫螺絲，要出水原水3000ml，並錄影確認是否會漏水，不用完整的測試跟校正，但完機影片一樣要拍(含檯面大量潑水測試)</a:t>
            </a:r>
          </a:p>
          <a:p>
            <a:r>
              <a:rPr lang="zh-TW" altLang="en-US" sz="1400" dirty="0"/>
              <a:t>4.只要更換濾芯，技師均要試喝並請客戶試喝並於記事本內紀錄口感，要水測跟完機影片</a:t>
            </a:r>
          </a:p>
          <a:p>
            <a:r>
              <a:rPr lang="zh-TW" altLang="en-US" sz="1400" dirty="0"/>
              <a:t>5.只有更換過機器內部零件與更新韌體(不管是面板韌體還是機器韌體)，均要完整測試、校正跟完機影片</a:t>
            </a:r>
          </a:p>
          <a:p>
            <a:r>
              <a:rPr lang="zh-TW" altLang="en-US" sz="1400" dirty="0"/>
              <a:t>6.更換廢水管、排水管漏水、地排漏水、更換漏水斷路器</a:t>
            </a:r>
          </a:p>
          <a:p>
            <a:r>
              <a:rPr lang="zh-TW" altLang="en-US" sz="1400" dirty="0"/>
              <a:t>  6.1更換廢水管大量出冰水並錄影確認是否漏水，要水測跟完機影片</a:t>
            </a:r>
          </a:p>
          <a:p>
            <a:r>
              <a:rPr lang="zh-TW" altLang="en-US" sz="1400" dirty="0"/>
              <a:t>  6.2排水管漏水、地排漏水流理台大量排水測試影片，要水測跟完機影片</a:t>
            </a:r>
          </a:p>
          <a:p>
            <a:r>
              <a:rPr lang="zh-TW" altLang="en-US" sz="1400" dirty="0"/>
              <a:t>7.客戶家球閥處漏水、更換漏水斷路器，更換後於球閥處觀察並錄影5分鐘確認是否漏水，要水測跟完機影片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44749B-4986-81C3-105E-A74F087E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51" y="3056995"/>
            <a:ext cx="8754697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F1FEC3-2DEF-CAFA-7194-27DFDFD8D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2" y="1692380"/>
            <a:ext cx="2943224" cy="4660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CE191B-3683-41C4-417F-25114A48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24"/>
          <a:stretch>
            <a:fillRect/>
          </a:stretch>
        </p:blipFill>
        <p:spPr>
          <a:xfrm>
            <a:off x="9248776" y="1692380"/>
            <a:ext cx="2943224" cy="46601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AC4F474-8E9B-EC72-151E-6B0DDC30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92"/>
          <a:stretch>
            <a:fillRect/>
          </a:stretch>
        </p:blipFill>
        <p:spPr>
          <a:xfrm>
            <a:off x="3364708" y="1692380"/>
            <a:ext cx="2940844" cy="4660105"/>
          </a:xfrm>
          <a:prstGeom prst="rect">
            <a:avLst/>
          </a:prstGeom>
        </p:spPr>
      </p:pic>
      <p:pic>
        <p:nvPicPr>
          <p:cNvPr id="1026" name="圖片 1">
            <a:extLst>
              <a:ext uri="{FF2B5EF4-FFF2-40B4-BE49-F238E27FC236}">
                <a16:creationId xmlns:a16="http://schemas.microsoft.com/office/drawing/2014/main" id="{3CE72408-C29B-533F-C14F-B5155FA2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5" y="646331"/>
            <a:ext cx="12053887" cy="104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BB4AD4-D953-6B21-8F5E-EA5581253B6F}"/>
              </a:ext>
            </a:extLst>
          </p:cNvPr>
          <p:cNvSpPr txBox="1"/>
          <p:nvPr/>
        </p:nvSpPr>
        <p:spPr>
          <a:xfrm>
            <a:off x="-1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</a:t>
            </a:r>
            <a:r>
              <a:rPr lang="zh-TW" altLang="en-US" dirty="0"/>
              <a:t>2025/1</a:t>
            </a:r>
            <a:r>
              <a:rPr lang="en-US" altLang="zh-TW" dirty="0"/>
              <a:t>2</a:t>
            </a:r>
            <a:r>
              <a:rPr lang="zh-TW" altLang="en-US" dirty="0"/>
              <a:t>/2布達事項</a:t>
            </a:r>
          </a:p>
          <a:p>
            <a:r>
              <a:rPr lang="en-US" altLang="zh-TW" dirty="0"/>
              <a:t>WD2</a:t>
            </a:r>
            <a:r>
              <a:rPr lang="zh-TW" altLang="en-US" dirty="0"/>
              <a:t>顯示面板組的維修包品號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EE3900-AE4D-DF23-8012-1D8E814AC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57" y="1692380"/>
            <a:ext cx="2907244" cy="47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0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7F9C125-5E73-5C1F-9646-D9D445276497}"/>
              </a:ext>
            </a:extLst>
          </p:cNvPr>
          <p:cNvGrpSpPr/>
          <p:nvPr/>
        </p:nvGrpSpPr>
        <p:grpSpPr>
          <a:xfrm>
            <a:off x="0" y="2209151"/>
            <a:ext cx="7249537" cy="4648849"/>
            <a:chOff x="0" y="0"/>
            <a:chExt cx="7249537" cy="4648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FFCD3BD-A20D-3543-E1FC-3299CC395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249537" cy="4648849"/>
            </a:xfrm>
            <a:prstGeom prst="rect">
              <a:avLst/>
            </a:prstGeom>
          </p:spPr>
        </p:pic>
        <p:sp>
          <p:nvSpPr>
            <p:cNvPr id="6" name="文字方塊 43">
              <a:extLst>
                <a:ext uri="{FF2B5EF4-FFF2-40B4-BE49-F238E27FC236}">
                  <a16:creationId xmlns:a16="http://schemas.microsoft.com/office/drawing/2014/main" id="{7F97AC45-2D5F-03FE-9E3D-AD0FE43E9E8E}"/>
                </a:ext>
              </a:extLst>
            </p:cNvPr>
            <p:cNvSpPr txBox="1"/>
            <p:nvPr/>
          </p:nvSpPr>
          <p:spPr>
            <a:xfrm>
              <a:off x="1971260" y="2435087"/>
              <a:ext cx="1374913" cy="629478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 sz="1100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8E6956-2506-6291-6D8C-A92F52D4125B}"/>
              </a:ext>
            </a:extLst>
          </p:cNvPr>
          <p:cNvSpPr txBox="1"/>
          <p:nvPr/>
        </p:nvSpPr>
        <p:spPr>
          <a:xfrm>
            <a:off x="0" y="0"/>
            <a:ext cx="72495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惟品</a:t>
            </a:r>
            <a:r>
              <a:rPr lang="en-US" altLang="zh-TW" dirty="0"/>
              <a:t>WS2</a:t>
            </a:r>
            <a:r>
              <a:rPr lang="zh-TW" altLang="en-US" dirty="0"/>
              <a:t>面板</a:t>
            </a:r>
            <a:br>
              <a:rPr lang="en-US" altLang="zh-TW" dirty="0"/>
            </a:br>
            <a:r>
              <a:rPr lang="zh-TW" altLang="en-US" dirty="0"/>
              <a:t>MP5版本的面板休眠電壓0.21~0.59mV，一律提供一組充電電池跟充電座，不需要更換面板，大於0.6mV才進行面板更換</a:t>
            </a:r>
          </a:p>
          <a:p>
            <a:endParaRPr lang="en-US" altLang="zh-TW" dirty="0"/>
          </a:p>
          <a:p>
            <a:r>
              <a:rPr lang="zh-TW" altLang="en-US" dirty="0"/>
              <a:t>在此提醒</a:t>
            </a:r>
            <a:endParaRPr lang="en-US" altLang="zh-TW" dirty="0"/>
          </a:p>
          <a:p>
            <a:r>
              <a:rPr lang="zh-TW" altLang="en-US" dirty="0"/>
              <a:t>量測喚醒及休眠電壓，技師一定要使用充飽的電池進行量測，充電電壓請使用未充飽的電池電壓量測，因為充飽的電池充電電壓一定變小</a:t>
            </a:r>
          </a:p>
        </p:txBody>
      </p:sp>
    </p:spTree>
    <p:extLst>
      <p:ext uri="{BB962C8B-B14F-4D97-AF65-F5344CB8AC3E}">
        <p14:creationId xmlns:p14="http://schemas.microsoft.com/office/powerpoint/2010/main" val="3906381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14A7F69-6CE4-8E72-C367-643378A445CF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</a:t>
            </a:r>
            <a:r>
              <a:rPr lang="zh-TW" altLang="en-US" dirty="0"/>
              <a:t>2025/12/17 布達事項</a:t>
            </a:r>
          </a:p>
          <a:p>
            <a:r>
              <a:rPr lang="zh-TW" altLang="en-US" dirty="0"/>
              <a:t>🛠 WD2 面板更新操作指南</a:t>
            </a:r>
          </a:p>
          <a:p>
            <a:r>
              <a:rPr lang="zh-TW" altLang="en-US" dirty="0"/>
              <a:t>WD2 面板更新方式，請依照以下的行動裝置系統選擇對應的操作流程：</a:t>
            </a:r>
          </a:p>
          <a:p>
            <a:r>
              <a:rPr lang="zh-TW" altLang="en-US" dirty="0"/>
              <a:t>📱 Android 安卓系統</a:t>
            </a:r>
          </a:p>
          <a:p>
            <a:r>
              <a:rPr lang="zh-TW" altLang="en-US" dirty="0"/>
              <a:t>使用 DFU 軟體進行無線燒錄。</a:t>
            </a:r>
          </a:p>
          <a:p>
            <a:r>
              <a:rPr lang="zh-TW" altLang="en-US" dirty="0"/>
              <a:t>1.藍牙訊號： 搜尋 WD2-UI。</a:t>
            </a:r>
          </a:p>
          <a:p>
            <a:r>
              <a:rPr lang="zh-TW" altLang="en-US" dirty="0"/>
              <a:t>2.疑難排解： 若無法搜尋到訊號，請將機器完全斷電後重新上電，即可重新偵測。</a:t>
            </a:r>
          </a:p>
          <a:p>
            <a:r>
              <a:rPr lang="zh-TW" altLang="en-US" dirty="0"/>
              <a:t>🍎 iOS 系統</a:t>
            </a:r>
          </a:p>
          <a:p>
            <a:r>
              <a:rPr lang="zh-TW" altLang="en-US" dirty="0"/>
              <a:t>因目前 iOS 無法直接搜尋藍牙訊號，須採有線燒錄(缺少 Type-C 傳輸線請盡快提出申請)。</a:t>
            </a:r>
          </a:p>
          <a:p>
            <a:r>
              <a:rPr lang="zh-TW" altLang="en-US" dirty="0"/>
              <a:t>1.準備工具： 燒錄器 + Type-C 傳輸線。</a:t>
            </a:r>
          </a:p>
          <a:p>
            <a:r>
              <a:rPr lang="zh-TW" altLang="en-US" dirty="0"/>
              <a:t>2.孔位位置： 打開機器上蓋即可看見 Type-C 插孔。</a:t>
            </a:r>
          </a:p>
          <a:p>
            <a:r>
              <a:rPr lang="zh-TW" altLang="en-US" dirty="0"/>
              <a:t>3.安全性要求： 使用燒錄器更新前，務必將機器斷電後再進行操作。</a:t>
            </a:r>
          </a:p>
          <a:p>
            <a:r>
              <a:rPr lang="zh-TW" altLang="en-US" dirty="0"/>
              <a:t>⚠️ 重要提醒</a:t>
            </a:r>
          </a:p>
          <a:p>
            <a:r>
              <a:rPr lang="zh-TW" altLang="en-US" dirty="0"/>
              <a:t>1.斷電操作： iOS 系統燒錄前請確認電源已切斷，避免損壞面板主板。</a:t>
            </a:r>
          </a:p>
          <a:p>
            <a:r>
              <a:rPr lang="zh-TW" altLang="en-US" dirty="0"/>
              <a:t>2.系統差異： 請務必確認手邊裝置系統，以免因找不到訊號耽誤進度。</a:t>
            </a:r>
          </a:p>
          <a:p>
            <a:r>
              <a:rPr lang="zh-TW" altLang="en-US" dirty="0"/>
              <a:t>📢【重要通知：WD2 燒錄工具缺漏統計】</a:t>
            </a:r>
          </a:p>
          <a:p>
            <a:endParaRPr lang="en-US" altLang="zh-TW" dirty="0"/>
          </a:p>
          <a:p>
            <a:r>
              <a:rPr lang="zh-TW" altLang="en-US" dirty="0"/>
              <a:t>各位店長</a:t>
            </a:r>
          </a:p>
          <a:p>
            <a:r>
              <a:rPr lang="zh-TW" altLang="en-US" dirty="0"/>
              <a:t>針對近期技師反應，部分店內缺少 「燒錄器專用 Type-C 傳輸線」 以致無法執行 iOS 面板更新。為確保各店維修量能，請各位店長協助落實以下事項：</a:t>
            </a:r>
          </a:p>
          <a:p>
            <a:r>
              <a:rPr lang="zh-TW" altLang="en-US" dirty="0"/>
              <a:t>盤點統計： 請確認店內現有燒錄工具組，確認是否缺少 Type-C 傳輸線。</a:t>
            </a:r>
          </a:p>
          <a:p>
            <a:r>
              <a:rPr lang="zh-TW" altLang="en-US" dirty="0"/>
              <a:t>回報作業： 若有缺少，請於星期五中午前12:00回報 ，以利彙整。</a:t>
            </a:r>
          </a:p>
          <a:p>
            <a:r>
              <a:rPr lang="zh-TW" altLang="en-US" dirty="0"/>
              <a:t>後續處理： 將統一回報研發部門進行製作，並儘速配發至各店。</a:t>
            </a:r>
          </a:p>
          <a:p>
            <a:r>
              <a:rPr lang="zh-TW" altLang="en-US" dirty="0"/>
              <a:t>發放後，請店長確保後續不會遺失，如後續有遺失將會究責店長，店長有監察管理之責，技師有使用保管之責</a:t>
            </a:r>
          </a:p>
        </p:txBody>
      </p:sp>
    </p:spTree>
    <p:extLst>
      <p:ext uri="{BB962C8B-B14F-4D97-AF65-F5344CB8AC3E}">
        <p14:creationId xmlns:p14="http://schemas.microsoft.com/office/powerpoint/2010/main" val="246833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1F5CA-FDB3-95C4-442B-6552F8C7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BF06505-7A8B-009B-0D8C-A28D4926688C}"/>
              </a:ext>
            </a:extLst>
          </p:cNvPr>
          <p:cNvSpPr txBox="1"/>
          <p:nvPr/>
        </p:nvSpPr>
        <p:spPr>
          <a:xfrm>
            <a:off x="0" y="0"/>
            <a:ext cx="90868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</a:t>
            </a:r>
            <a:r>
              <a:rPr lang="zh-TW" altLang="en-US" dirty="0"/>
              <a:t>2025/12/1</a:t>
            </a:r>
            <a:r>
              <a:rPr lang="en-US" altLang="zh-TW" dirty="0"/>
              <a:t>8</a:t>
            </a:r>
            <a:r>
              <a:rPr lang="zh-TW" altLang="en-US" dirty="0"/>
              <a:t> 布達事項</a:t>
            </a:r>
            <a:endParaRPr lang="en-US" altLang="zh-TW" dirty="0"/>
          </a:p>
          <a:p>
            <a:r>
              <a:rPr lang="zh-TW" altLang="en-US" dirty="0"/>
              <a:t>再次重申</a:t>
            </a:r>
            <a:endParaRPr lang="en-US" altLang="zh-TW" dirty="0"/>
          </a:p>
          <a:p>
            <a:r>
              <a:rPr lang="zh-TW" altLang="en-US" dirty="0"/>
              <a:t>電子龍頭面板不亮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使用龍頭檢查治具檢查龍頭是否正常，如不正常進行龍頭更換並預防性更換龍頭轉接版，如正常進行龍頭轉接板更換。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檢查龍頭轉接板後端所有排</a:t>
            </a:r>
            <a:r>
              <a:rPr lang="en-US" altLang="zh-TW" dirty="0"/>
              <a:t>PIN</a:t>
            </a:r>
            <a:r>
              <a:rPr lang="zh-TW" altLang="en-US" dirty="0"/>
              <a:t>線是否有插好，主控板的</a:t>
            </a:r>
            <a:r>
              <a:rPr lang="en-US" altLang="zh-TW" dirty="0"/>
              <a:t>PIN</a:t>
            </a:r>
            <a:r>
              <a:rPr lang="zh-TW" altLang="en-US" dirty="0"/>
              <a:t>有沒有歪掉沒插好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檢查龍頭轉接板是否鏽蝕跟異常，可以先更換進行測試確認</a:t>
            </a:r>
          </a:p>
          <a:p>
            <a:r>
              <a:rPr lang="en-US" altLang="zh-TW" dirty="0"/>
              <a:t>4.</a:t>
            </a:r>
            <a:r>
              <a:rPr lang="zh-TW" altLang="en-US" dirty="0"/>
              <a:t>第一項都檢查以及更換沒有問題就更換主控板</a:t>
            </a:r>
            <a:r>
              <a:rPr lang="en-US" altLang="zh-TW" dirty="0"/>
              <a:t>(</a:t>
            </a:r>
            <a:r>
              <a:rPr lang="zh-TW" altLang="en-US" dirty="0"/>
              <a:t>更換後需要拔插頭</a:t>
            </a:r>
            <a:r>
              <a:rPr lang="en-US" altLang="zh-TW" dirty="0"/>
              <a:t>1</a:t>
            </a:r>
            <a:r>
              <a:rPr lang="zh-TW" altLang="en-US" dirty="0"/>
              <a:t>分鐘以上再進行插電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注意</a:t>
            </a:r>
            <a:r>
              <a:rPr lang="en-US" altLang="zh-TW" dirty="0"/>
              <a:t>:</a:t>
            </a:r>
            <a:r>
              <a:rPr lang="zh-TW" altLang="en-US" dirty="0"/>
              <a:t>使用</a:t>
            </a:r>
            <a:r>
              <a:rPr lang="en-US" altLang="zh-TW" dirty="0"/>
              <a:t>V05</a:t>
            </a:r>
            <a:r>
              <a:rPr lang="zh-TW" altLang="en-US" dirty="0"/>
              <a:t>版的主控板，防靜電小板要移除不要接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5.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惟品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WS2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電子龍頭皆通過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IPX4 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防水測試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。，黃豆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8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以上，只要使用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龍頭檢查治具檢查龍頭異常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zh-TW" altLang="en-US" b="1" dirty="0">
                <a:highlight>
                  <a:srgbClr val="FFFF00"/>
                </a:highlight>
                <a:latin typeface="+mn-ea"/>
              </a:rPr>
              <a:t>⚠️ 龍頭處理原則</a:t>
            </a:r>
          </a:p>
          <a:p>
            <a:r>
              <a:rPr lang="zh-TW" altLang="en-US" b="1" dirty="0">
                <a:highlight>
                  <a:srgbClr val="FFFF00"/>
                </a:highlight>
                <a:latin typeface="+mn-ea"/>
              </a:rPr>
              <a:t>只要龍頭更換均需收費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。</a:t>
            </a:r>
          </a:p>
          <a:p>
            <a:r>
              <a:rPr lang="zh-TW" altLang="en-US" dirty="0">
                <a:highlight>
                  <a:srgbClr val="FFFF00"/>
                </a:highlight>
                <a:latin typeface="+mn-ea"/>
              </a:rPr>
              <a:t>若客戶表示龍頭未泡水，技師需</a:t>
            </a:r>
            <a:r>
              <a:rPr lang="zh-TW" altLang="en-US" b="1" dirty="0">
                <a:highlight>
                  <a:srgbClr val="FFFF00"/>
                </a:highlight>
                <a:latin typeface="+mn-ea"/>
              </a:rPr>
              <a:t>當場拆開龍頭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並向客戶展示進水情況。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需先確認客戶是否付費，客戶同意拆開才拆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)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  <a:p>
            <a:r>
              <a:rPr lang="zh-TW" altLang="en-US" dirty="0">
                <a:highlight>
                  <a:srgbClr val="FFFF00"/>
                </a:highlight>
                <a:latin typeface="+mn-ea"/>
              </a:rPr>
              <a:t>若客戶仍堅持龍頭未泡水不付費，請技師回報店長，由店長與技術主任共同確認是否收費。</a:t>
            </a:r>
          </a:p>
          <a:p>
            <a:r>
              <a:rPr lang="zh-TW" altLang="en-US" b="1" dirty="0">
                <a:highlight>
                  <a:srgbClr val="FFFF00"/>
                </a:highlight>
                <a:latin typeface="+mn-ea"/>
              </a:rPr>
              <a:t>🧑‍💼 店長判斷權限</a:t>
            </a:r>
          </a:p>
          <a:p>
            <a:r>
              <a:rPr lang="zh-TW" altLang="en-US" b="1" dirty="0">
                <a:highlight>
                  <a:srgbClr val="FFFF00"/>
                </a:highlight>
                <a:latin typeface="+mn-ea"/>
              </a:rPr>
              <a:t>黃標</a:t>
            </a:r>
            <a:r>
              <a:rPr lang="en-US" altLang="zh-TW" b="1" dirty="0">
                <a:highlight>
                  <a:srgbClr val="FFFF00"/>
                </a:highlight>
                <a:latin typeface="+mn-ea"/>
              </a:rPr>
              <a:t>8</a:t>
            </a:r>
            <a:r>
              <a:rPr lang="zh-TW" altLang="en-US" b="1" dirty="0">
                <a:highlight>
                  <a:srgbClr val="FFFF00"/>
                </a:highlight>
                <a:latin typeface="+mn-ea"/>
              </a:rPr>
              <a:t>以上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：龍頭更換一律收費。</a:t>
            </a:r>
          </a:p>
          <a:p>
            <a:endParaRPr lang="zh-TW" altLang="en-US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  <a:p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56541BB-A1F9-0C3D-48CC-542E2A48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850" y="0"/>
            <a:ext cx="3105150" cy="43602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3CAC957-0B5C-80D8-2370-8B9E64F3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74" y="4514978"/>
            <a:ext cx="1373295" cy="214981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A08DA5-EE01-04ED-4331-44070163E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755511" y="4514978"/>
            <a:ext cx="1239464" cy="21733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74F6306-A059-18A8-8469-37D7682BD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744" y="4514978"/>
            <a:ext cx="1382442" cy="20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1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F1C093E-7DAF-6154-0AF9-96DB5F40431D}"/>
              </a:ext>
            </a:extLst>
          </p:cNvPr>
          <p:cNvSpPr txBox="1"/>
          <p:nvPr/>
        </p:nvSpPr>
        <p:spPr>
          <a:xfrm>
            <a:off x="0" y="0"/>
            <a:ext cx="12192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</a:t>
            </a:r>
            <a:r>
              <a:rPr lang="zh-TW" altLang="en-US" dirty="0"/>
              <a:t>2025/12/1</a:t>
            </a:r>
            <a:r>
              <a:rPr lang="en-US" altLang="zh-TW" dirty="0"/>
              <a:t>8</a:t>
            </a:r>
            <a:r>
              <a:rPr lang="zh-TW" altLang="en-US" dirty="0"/>
              <a:t> 布達事項</a:t>
            </a:r>
            <a:endParaRPr lang="en-US" altLang="zh-TW" dirty="0"/>
          </a:p>
          <a:p>
            <a:r>
              <a:rPr lang="en-US" altLang="zh-TW" dirty="0"/>
              <a:t>WD2/WS2</a:t>
            </a:r>
            <a:r>
              <a:rPr lang="zh-TW" altLang="en-US" dirty="0"/>
              <a:t> 熱水</a:t>
            </a:r>
            <a:r>
              <a:rPr lang="en-US" altLang="zh-TW" dirty="0"/>
              <a:t>/</a:t>
            </a:r>
            <a:r>
              <a:rPr lang="zh-TW" altLang="en-US" dirty="0"/>
              <a:t>常溫水</a:t>
            </a:r>
            <a:r>
              <a:rPr lang="en-US" altLang="zh-TW" dirty="0"/>
              <a:t>/</a:t>
            </a:r>
            <a:r>
              <a:rPr lang="zh-TW" altLang="en-US" dirty="0"/>
              <a:t>冰水出水不順</a:t>
            </a:r>
            <a:r>
              <a:rPr lang="en-US" altLang="zh-TW" dirty="0"/>
              <a:t>(</a:t>
            </a:r>
            <a:r>
              <a:rPr lang="zh-TW" altLang="en-US" dirty="0"/>
              <a:t>斷斷續續</a:t>
            </a:r>
            <a:r>
              <a:rPr lang="en-US" altLang="zh-TW" dirty="0"/>
              <a:t>)</a:t>
            </a:r>
            <a:r>
              <a:rPr lang="zh-TW" altLang="en-US" dirty="0"/>
              <a:t> 異常維修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增加流量計維修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WD2(110V)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確認進水源</a:t>
            </a:r>
            <a:r>
              <a:rPr lang="en-US" altLang="zh-TW" dirty="0"/>
              <a:t>(</a:t>
            </a:r>
            <a:r>
              <a:rPr lang="zh-TW" altLang="en-US" dirty="0"/>
              <a:t>減壓閥</a:t>
            </a:r>
            <a:r>
              <a:rPr lang="en-US" altLang="zh-TW" dirty="0"/>
              <a:t>)</a:t>
            </a:r>
            <a:r>
              <a:rPr lang="zh-TW" altLang="en-US" dirty="0"/>
              <a:t>水壓</a:t>
            </a:r>
            <a:r>
              <a:rPr lang="en-US" altLang="zh-TW" dirty="0"/>
              <a:t>(</a:t>
            </a:r>
            <a:r>
              <a:rPr lang="zh-TW" altLang="en-US" dirty="0"/>
              <a:t>大於</a:t>
            </a:r>
            <a:r>
              <a:rPr lang="en-US" altLang="zh-TW" dirty="0"/>
              <a:t>1Kg</a:t>
            </a:r>
            <a:r>
              <a:rPr lang="zh-TW" altLang="en-US" dirty="0"/>
              <a:t>小於</a:t>
            </a:r>
            <a:r>
              <a:rPr lang="en-US" altLang="zh-TW" dirty="0"/>
              <a:t>3Kg)</a:t>
            </a:r>
            <a:r>
              <a:rPr lang="zh-TW" altLang="en-US" dirty="0"/>
              <a:t>原水入水量</a:t>
            </a:r>
            <a:r>
              <a:rPr lang="en-US" altLang="zh-TW" dirty="0"/>
              <a:t>(</a:t>
            </a:r>
            <a:r>
              <a:rPr lang="zh-TW" altLang="en-US" dirty="0"/>
              <a:t>大於</a:t>
            </a:r>
            <a:r>
              <a:rPr lang="en-US" altLang="zh-TW" dirty="0"/>
              <a:t>2000ml/min)</a:t>
            </a:r>
            <a:r>
              <a:rPr lang="zh-TW" altLang="en-US" dirty="0"/>
              <a:t>是否正常，</a:t>
            </a:r>
            <a:r>
              <a:rPr lang="en-US" altLang="zh-TW" dirty="0"/>
              <a:t>C1</a:t>
            </a:r>
            <a:r>
              <a:rPr lang="zh-TW" altLang="en-US" dirty="0"/>
              <a:t>檢查廢水是否有一直排放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流量調節閥</a:t>
            </a:r>
          </a:p>
          <a:p>
            <a:r>
              <a:rPr lang="zh-TW" altLang="en-US" dirty="0"/>
              <a:t>熱水流速範圍</a:t>
            </a:r>
            <a:r>
              <a:rPr lang="en-US" altLang="zh-TW" dirty="0"/>
              <a:t>: 255</a:t>
            </a:r>
            <a:r>
              <a:rPr lang="zh-TW" altLang="en-US" dirty="0"/>
              <a:t>～</a:t>
            </a:r>
            <a:r>
              <a:rPr lang="en-US" altLang="zh-TW" dirty="0"/>
              <a:t>285ml/min</a:t>
            </a:r>
          </a:p>
          <a:p>
            <a:r>
              <a:rPr lang="zh-TW" altLang="en-US" dirty="0"/>
              <a:t>冰水流速範圍</a:t>
            </a:r>
            <a:r>
              <a:rPr lang="en-US" altLang="zh-TW" dirty="0"/>
              <a:t>: 230~300/min</a:t>
            </a:r>
          </a:p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3.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流量計</a:t>
            </a:r>
          </a:p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原水出水正常，但熱水出水斷斷續續，忽大忽小，更換流量調節閥後無改善，請直接更換流量計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zh-TW" dirty="0"/>
              <a:t>WS2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確認進水源</a:t>
            </a:r>
            <a:r>
              <a:rPr lang="en-US" altLang="zh-TW" dirty="0"/>
              <a:t>(</a:t>
            </a:r>
            <a:r>
              <a:rPr lang="zh-TW" altLang="en-US" dirty="0"/>
              <a:t>減壓閥</a:t>
            </a:r>
            <a:r>
              <a:rPr lang="en-US" altLang="zh-TW" dirty="0"/>
              <a:t>)</a:t>
            </a:r>
            <a:r>
              <a:rPr lang="zh-TW" altLang="en-US" dirty="0"/>
              <a:t>水壓</a:t>
            </a:r>
            <a:r>
              <a:rPr lang="en-US" altLang="zh-TW" dirty="0"/>
              <a:t>(</a:t>
            </a:r>
            <a:r>
              <a:rPr lang="zh-TW" altLang="en-US" dirty="0"/>
              <a:t>大於</a:t>
            </a:r>
            <a:r>
              <a:rPr lang="en-US" altLang="zh-TW" dirty="0"/>
              <a:t>1Kg</a:t>
            </a:r>
            <a:r>
              <a:rPr lang="zh-TW" altLang="en-US" dirty="0"/>
              <a:t>小於</a:t>
            </a:r>
            <a:r>
              <a:rPr lang="en-US" altLang="zh-TW" dirty="0"/>
              <a:t>3Kg)</a:t>
            </a:r>
            <a:r>
              <a:rPr lang="zh-TW" altLang="en-US" dirty="0"/>
              <a:t>原水入水量</a:t>
            </a:r>
            <a:r>
              <a:rPr lang="en-US" altLang="zh-TW" dirty="0"/>
              <a:t>(</a:t>
            </a:r>
            <a:r>
              <a:rPr lang="zh-TW" altLang="en-US" dirty="0"/>
              <a:t>大於</a:t>
            </a:r>
            <a:r>
              <a:rPr lang="en-US" altLang="zh-TW" dirty="0"/>
              <a:t>2000ml/min)</a:t>
            </a:r>
            <a:r>
              <a:rPr lang="zh-TW" altLang="en-US" dirty="0"/>
              <a:t>是否正常，</a:t>
            </a:r>
            <a:r>
              <a:rPr lang="en-US" altLang="zh-TW" dirty="0"/>
              <a:t>C1/C2</a:t>
            </a:r>
            <a:r>
              <a:rPr lang="zh-TW" altLang="en-US" dirty="0"/>
              <a:t>檢查廢水是否有一直排放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流量調節閥</a:t>
            </a:r>
          </a:p>
          <a:p>
            <a:r>
              <a:rPr lang="zh-TW" altLang="en-US" dirty="0"/>
              <a:t>熱水流速範圍</a:t>
            </a:r>
            <a:r>
              <a:rPr lang="en-US" altLang="zh-TW" dirty="0"/>
              <a:t>: </a:t>
            </a:r>
          </a:p>
          <a:p>
            <a:r>
              <a:rPr lang="en-US" altLang="zh-TW" dirty="0"/>
              <a:t>(110V): 310~270ml / min  </a:t>
            </a:r>
          </a:p>
          <a:p>
            <a:r>
              <a:rPr lang="en-US" altLang="zh-TW" dirty="0"/>
              <a:t>(220V): 610~550ml / min</a:t>
            </a:r>
          </a:p>
          <a:p>
            <a:r>
              <a:rPr lang="zh-TW" altLang="en-US" dirty="0"/>
              <a:t>冰水流速範圍</a:t>
            </a:r>
            <a:r>
              <a:rPr lang="en-US" altLang="zh-TW" dirty="0"/>
              <a:t>: 300~230 /min</a:t>
            </a:r>
          </a:p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3.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流量計</a:t>
            </a:r>
          </a:p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原水出水正常，但熱水出水斷斷續續，忽大忽小，更換流量調節閥後無改善，請直接更換流量計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0950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E1E851E-7583-CADF-44FD-F184D18B68D7}"/>
              </a:ext>
            </a:extLst>
          </p:cNvPr>
          <p:cNvSpPr txBox="1"/>
          <p:nvPr/>
        </p:nvSpPr>
        <p:spPr>
          <a:xfrm>
            <a:off x="0" y="0"/>
            <a:ext cx="12192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📢2025/12/24 布達事項</a:t>
            </a:r>
          </a:p>
          <a:p>
            <a:r>
              <a:rPr lang="zh-TW" altLang="en-US" sz="1400" dirty="0"/>
              <a:t>惟品 WS2 系列</a:t>
            </a:r>
          </a:p>
          <a:p>
            <a:r>
              <a:rPr lang="zh-TW" altLang="en-US" sz="1400" dirty="0"/>
              <a:t>鐵氟龍管插入 L 型出水單彎管長度修改公告</a:t>
            </a:r>
          </a:p>
          <a:p>
            <a:r>
              <a:rPr lang="zh-TW" altLang="en-US" sz="1400" dirty="0"/>
              <a:t>一、鐵氟龍管畫線長度調整說明</a:t>
            </a:r>
          </a:p>
          <a:p>
            <a:r>
              <a:rPr lang="zh-TW" altLang="en-US" sz="1400" dirty="0"/>
              <a:t>為確保鐵氟龍管插入深度正確，避免因插入過深導致出水異常，請依下列規範執行：</a:t>
            </a:r>
          </a:p>
          <a:p>
            <a:r>
              <a:rPr lang="zh-TW" altLang="en-US" sz="1400" dirty="0"/>
              <a:t>1.畫線長度修改</a:t>
            </a:r>
          </a:p>
          <a:p>
            <a:r>
              <a:rPr lang="zh-TW" altLang="en-US" sz="1400" dirty="0"/>
              <a:t>   1.1原規範：使用粗奇異筆於鐵氟龍管上畫線 2.0 cm </a:t>
            </a:r>
          </a:p>
          <a:p>
            <a:r>
              <a:rPr lang="zh-TW" altLang="en-US" sz="1400" dirty="0"/>
              <a:t>   1.2</a:t>
            </a:r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修正後規範：畫線長度調整為 1.7 cm</a:t>
            </a:r>
          </a:p>
          <a:p>
            <a:r>
              <a:rPr lang="zh-TW" altLang="en-US" sz="1400" dirty="0"/>
              <a:t>2.畫線位置</a:t>
            </a:r>
          </a:p>
          <a:p>
            <a:r>
              <a:rPr lang="zh-TW" altLang="en-US" sz="1400" dirty="0"/>
              <a:t>   2.1</a:t>
            </a:r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自管端量測 1.7 cm 處畫線</a:t>
            </a:r>
          </a:p>
          <a:p>
            <a:r>
              <a:rPr lang="zh-TW" altLang="en-US" sz="1400" dirty="0"/>
              <a:t>   2.</a:t>
            </a:r>
            <a:r>
              <a:rPr lang="en-US" altLang="zh-TW" sz="1400" dirty="0"/>
              <a:t>2</a:t>
            </a:r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插入時不得超過該畫線位置</a:t>
            </a:r>
          </a:p>
          <a:p>
            <a:r>
              <a:rPr lang="zh-TW" altLang="en-US" sz="1400" dirty="0"/>
              <a:t>3.拍攝與影像紀錄要求</a:t>
            </a:r>
          </a:p>
          <a:p>
            <a:r>
              <a:rPr lang="zh-TW" altLang="en-US" sz="1400" dirty="0"/>
              <a:t>   3.1</a:t>
            </a:r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拍照需清楚顯示 1.7 cm 畫線位置</a:t>
            </a:r>
          </a:p>
          <a:p>
            <a:r>
              <a:rPr lang="zh-TW" altLang="en-US" sz="1400" dirty="0"/>
              <a:t>   3.</a:t>
            </a:r>
            <a:r>
              <a:rPr lang="en-US" altLang="zh-TW" sz="1400" dirty="0"/>
              <a:t>2</a:t>
            </a:r>
            <a:r>
              <a:rPr lang="zh-TW" altLang="en-US" sz="1400" dirty="0"/>
              <a:t>拍攝影片時，鏡頭需於該畫線處停留至少 2 秒</a:t>
            </a:r>
          </a:p>
          <a:p>
            <a:r>
              <a:rPr lang="zh-TW" altLang="en-US" sz="1400" dirty="0"/>
              <a:t>4.目的說明</a:t>
            </a:r>
          </a:p>
          <a:p>
            <a:r>
              <a:rPr lang="zh-TW" altLang="en-US" sz="1400" dirty="0"/>
              <a:t>   4.1確認鐵氟龍管插入深度正確</a:t>
            </a:r>
          </a:p>
          <a:p>
            <a:r>
              <a:rPr lang="zh-TW" altLang="en-US" sz="1400" dirty="0"/>
              <a:t>   4.2避免因插入過深造成：</a:t>
            </a:r>
          </a:p>
          <a:p>
            <a:r>
              <a:rPr lang="zh-TW" altLang="en-US" sz="1400" dirty="0"/>
              <a:t>        出水不良</a:t>
            </a:r>
          </a:p>
          <a:p>
            <a:r>
              <a:rPr lang="zh-TW" altLang="en-US" sz="1400" dirty="0"/>
              <a:t>        機器內部爆管、漏水風險</a:t>
            </a:r>
          </a:p>
          <a:p>
            <a:endParaRPr lang="zh-TW" altLang="en-US" sz="1400" dirty="0"/>
          </a:p>
          <a:p>
            <a:r>
              <a:rPr lang="zh-TW" altLang="en-US" sz="1400" dirty="0"/>
              <a:t>二、再次提醒｜技師注意事項（自 2025/04/18 起實施）</a:t>
            </a:r>
          </a:p>
          <a:p>
            <a:r>
              <a:rPr lang="zh-TW" altLang="en-US" sz="1400" dirty="0"/>
              <a:t>出水矽膠管更換規範</a:t>
            </a:r>
          </a:p>
          <a:p>
            <a:r>
              <a:rPr lang="zh-TW" altLang="en-US" sz="1400" dirty="0"/>
              <a:t>1.全面更換規定</a:t>
            </a:r>
          </a:p>
          <a:p>
            <a:r>
              <a:rPr lang="zh-TW" altLang="en-US" sz="1400" dirty="0"/>
              <a:t>   出水矽膠管一律更換為：</a:t>
            </a:r>
          </a:p>
          <a:p>
            <a:r>
              <a:rPr lang="zh-TW" altLang="en-US" sz="1400" dirty="0"/>
              <a:t>   PIPSIL0278-0 WS2 矽膠出水頭單彎管</a:t>
            </a:r>
          </a:p>
          <a:p>
            <a:r>
              <a:rPr lang="zh-TW" altLang="en-US" sz="1400" dirty="0"/>
              <a:t>2.適用範圍</a:t>
            </a:r>
          </a:p>
          <a:p>
            <a:r>
              <a:rPr lang="zh-TW" altLang="en-US" sz="1400" dirty="0"/>
              <a:t>   新安裝與維修作業皆須依此規範更換</a:t>
            </a:r>
          </a:p>
          <a:p>
            <a:r>
              <a:rPr lang="zh-TW" altLang="en-US" sz="1400" dirty="0"/>
              <a:t>3.違規處理</a:t>
            </a:r>
          </a:p>
          <a:p>
            <a:r>
              <a:rPr lang="zh-TW" altLang="en-US" sz="1400" dirty="0"/>
              <a:t>   未依規定更換者：</a:t>
            </a:r>
          </a:p>
          <a:p>
            <a:r>
              <a:rPr lang="zh-TW" altLang="en-US" sz="1400" dirty="0"/>
              <a:t>    👉 究責</a:t>
            </a:r>
            <a:r>
              <a:rPr lang="en-US" altLang="zh-TW" sz="1400" dirty="0"/>
              <a:t>(</a:t>
            </a:r>
            <a:r>
              <a:rPr lang="zh-TW" altLang="en-US" sz="1400" dirty="0"/>
              <a:t>影響考核獎金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926134-E58F-B170-A584-D570FF4F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596" y="0"/>
            <a:ext cx="3417673" cy="2480004"/>
          </a:xfrm>
          <a:prstGeom prst="rect">
            <a:avLst/>
          </a:prstGeom>
        </p:spPr>
      </p:pic>
      <p:pic>
        <p:nvPicPr>
          <p:cNvPr id="8" name="圖片 7" descr="一張含有 辦公用品, 文字, 人員, 一般物資 的圖片&#10;&#10;AI 產生的內容可能不正確。">
            <a:extLst>
              <a:ext uri="{FF2B5EF4-FFF2-40B4-BE49-F238E27FC236}">
                <a16:creationId xmlns:a16="http://schemas.microsoft.com/office/drawing/2014/main" id="{7CDD66D7-797F-6AA9-8747-66C1D621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69" y="2564788"/>
            <a:ext cx="2867425" cy="3591426"/>
          </a:xfrm>
          <a:prstGeom prst="rect">
            <a:avLst/>
          </a:prstGeom>
        </p:spPr>
      </p:pic>
      <p:pic>
        <p:nvPicPr>
          <p:cNvPr id="10" name="圖片 9" descr="一張含有 人員, 手指, 指甲, 室內 的圖片&#10;&#10;AI 產生的內容可能不正確。">
            <a:extLst>
              <a:ext uri="{FF2B5EF4-FFF2-40B4-BE49-F238E27FC236}">
                <a16:creationId xmlns:a16="http://schemas.microsoft.com/office/drawing/2014/main" id="{CD46DC78-256B-E49E-0B9A-A8934D2F2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721" y="2564788"/>
            <a:ext cx="2867424" cy="358428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C8975A4-9261-D73D-1A3C-4B88277DC913}"/>
              </a:ext>
            </a:extLst>
          </p:cNvPr>
          <p:cNvSpPr txBox="1"/>
          <p:nvPr/>
        </p:nvSpPr>
        <p:spPr>
          <a:xfrm>
            <a:off x="4550469" y="6149069"/>
            <a:ext cx="286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自管端量測 1.7 cm 處畫線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38F887-6856-8F0E-6C92-3AF92B99C359}"/>
              </a:ext>
            </a:extLst>
          </p:cNvPr>
          <p:cNvSpPr txBox="1"/>
          <p:nvPr/>
        </p:nvSpPr>
        <p:spPr>
          <a:xfrm>
            <a:off x="8143720" y="6112596"/>
            <a:ext cx="2991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插入時不得超過該畫線位置</a:t>
            </a:r>
          </a:p>
        </p:txBody>
      </p:sp>
    </p:spTree>
    <p:extLst>
      <p:ext uri="{BB962C8B-B14F-4D97-AF65-F5344CB8AC3E}">
        <p14:creationId xmlns:p14="http://schemas.microsoft.com/office/powerpoint/2010/main" val="1277128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53B8E70-C573-9CB3-8A1C-EE1DD8F7104E}"/>
              </a:ext>
            </a:extLst>
          </p:cNvPr>
          <p:cNvSpPr txBox="1"/>
          <p:nvPr/>
        </p:nvSpPr>
        <p:spPr>
          <a:xfrm>
            <a:off x="0" y="69414"/>
            <a:ext cx="12191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📢2025.12.24 公告</a:t>
            </a:r>
          </a:p>
          <a:p>
            <a:r>
              <a:rPr lang="zh-TW" altLang="en-US" dirty="0"/>
              <a:t>因近日開始陸續會開始及服務惟品的全戶案件, 請所有技師注意, 即日起惟品全戶案件等同惟品案件, 技師服務須穿著灰(素)色POLO衫, 自我介紹與服務過程不得提到千山相關訊息, 並駕駛沒有千山LOGO的貨車, 避免引起不必要的客訴。未落實規範會提報究責</a:t>
            </a:r>
            <a:r>
              <a:rPr lang="en-US" altLang="zh-TW" dirty="0"/>
              <a:t>(</a:t>
            </a:r>
            <a:r>
              <a:rPr lang="zh-TW" altLang="en-US" dirty="0"/>
              <a:t>影響考核獎金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r>
              <a:rPr lang="zh-TW" altLang="en-US" dirty="0"/>
              <a:t>惟品全戶案件客戶代號一樣是W開頭, 機器料號也不同於千山料號, 舉例: 客代W000010681、安裝CWH-300-2。</a:t>
            </a:r>
          </a:p>
        </p:txBody>
      </p:sp>
    </p:spTree>
    <p:extLst>
      <p:ext uri="{BB962C8B-B14F-4D97-AF65-F5344CB8AC3E}">
        <p14:creationId xmlns:p14="http://schemas.microsoft.com/office/powerpoint/2010/main" val="425787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72E9067F-9A4E-5E8C-2AA1-44EFEBEAF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6014831" cy="68580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zh-TW" altLang="en-US" dirty="0"/>
              <a:t>📢</a:t>
            </a:r>
            <a:r>
              <a:rPr lang="en-US" altLang="zh-TW" dirty="0"/>
              <a:t>2025/12/30 </a:t>
            </a:r>
          </a:p>
          <a:p>
            <a:pPr algn="l"/>
            <a:r>
              <a:rPr lang="zh-TW" altLang="en-US" dirty="0"/>
              <a:t>技師操作注意事項佈達</a:t>
            </a:r>
            <a:endParaRPr lang="en-US" altLang="zh-TW" dirty="0"/>
          </a:p>
          <a:p>
            <a:pPr algn="l"/>
            <a:endParaRPr lang="zh-TW" altLang="en-US" dirty="0"/>
          </a:p>
          <a:p>
            <a:pPr algn="l"/>
            <a:r>
              <a:rPr lang="zh-TW" altLang="en-US" dirty="0"/>
              <a:t>各位技師請注意以下兩項重要操作指引，確</a:t>
            </a:r>
            <a:endParaRPr lang="en-US" altLang="zh-TW" dirty="0"/>
          </a:p>
          <a:p>
            <a:pPr algn="l"/>
            <a:r>
              <a:rPr lang="zh-TW" altLang="en-US" dirty="0"/>
              <a:t>保設備安全與檢測品質。</a:t>
            </a:r>
            <a:endParaRPr lang="en-US" altLang="zh-TW" dirty="0"/>
          </a:p>
          <a:p>
            <a:pPr algn="l"/>
            <a:endParaRPr lang="zh-TW" altLang="en-US" dirty="0"/>
          </a:p>
          <a:p>
            <a:pPr algn="l"/>
            <a:r>
              <a:rPr lang="en-US" altLang="zh-TW" dirty="0"/>
              <a:t>1️⃣WS2</a:t>
            </a:r>
            <a:r>
              <a:rPr lang="zh-TW" altLang="en-US" dirty="0"/>
              <a:t>系列</a:t>
            </a:r>
            <a:r>
              <a:rPr lang="en-US" altLang="zh-TW" dirty="0"/>
              <a:t>ERR2</a:t>
            </a:r>
            <a:r>
              <a:rPr lang="zh-TW" altLang="en-US" dirty="0"/>
              <a:t>檢測流程</a:t>
            </a:r>
          </a:p>
          <a:p>
            <a:pPr algn="l"/>
            <a:r>
              <a:rPr lang="en-US" altLang="zh-TW" dirty="0"/>
              <a:t>• </a:t>
            </a:r>
            <a:r>
              <a:rPr lang="zh-TW" altLang="en-US" dirty="0"/>
              <a:t>檢測前，先檢查</a:t>
            </a:r>
            <a:r>
              <a:rPr lang="en-US" altLang="zh-TW" dirty="0"/>
              <a:t>L</a:t>
            </a:r>
            <a:r>
              <a:rPr lang="zh-TW" altLang="en-US" dirty="0"/>
              <a:t>型出水單彎管內鐵氟龍管</a:t>
            </a:r>
            <a:endParaRPr lang="en-US" altLang="zh-TW" dirty="0"/>
          </a:p>
          <a:p>
            <a:pPr algn="l"/>
            <a:r>
              <a:rPr lang="zh-TW" altLang="en-US" dirty="0"/>
              <a:t>是否插入過深，並拍照上傳。</a:t>
            </a:r>
          </a:p>
          <a:p>
            <a:pPr algn="l"/>
            <a:r>
              <a:rPr lang="en-US" altLang="zh-TW" dirty="0"/>
              <a:t>• </a:t>
            </a:r>
            <a:r>
              <a:rPr lang="zh-TW" altLang="en-US" dirty="0"/>
              <a:t>檢測結束後，重新劃線鐵氟龍管至</a:t>
            </a:r>
            <a:r>
              <a:rPr lang="en-US" altLang="zh-TW" dirty="0"/>
              <a:t>1.7cm</a:t>
            </a:r>
            <a:r>
              <a:rPr lang="zh-TW" altLang="en-US" dirty="0"/>
              <a:t>並</a:t>
            </a:r>
            <a:endParaRPr lang="en-US" altLang="zh-TW" dirty="0"/>
          </a:p>
          <a:p>
            <a:pPr algn="l"/>
            <a:r>
              <a:rPr lang="zh-TW" altLang="en-US" dirty="0"/>
              <a:t>拍照確認。</a:t>
            </a:r>
          </a:p>
          <a:p>
            <a:pPr algn="l"/>
            <a:r>
              <a:rPr lang="en-US" altLang="zh-TW" dirty="0"/>
              <a:t>• </a:t>
            </a:r>
            <a:r>
              <a:rPr lang="zh-TW" altLang="en-US" dirty="0"/>
              <a:t>完機影片需包含劃線部分至少</a:t>
            </a:r>
            <a:r>
              <a:rPr lang="en-US" altLang="zh-TW" dirty="0"/>
              <a:t>2</a:t>
            </a:r>
            <a:r>
              <a:rPr lang="zh-TW" altLang="en-US" dirty="0"/>
              <a:t>秒。</a:t>
            </a:r>
            <a:endParaRPr lang="en-US" altLang="zh-TW" dirty="0"/>
          </a:p>
          <a:p>
            <a:pPr algn="l"/>
            <a:endParaRPr lang="zh-TW" altLang="en-US" dirty="0"/>
          </a:p>
          <a:p>
            <a:pPr algn="l"/>
            <a:r>
              <a:rPr lang="en-US" altLang="zh-TW" dirty="0"/>
              <a:t>2️⃣</a:t>
            </a:r>
            <a:r>
              <a:rPr lang="zh-TW" altLang="en-US" dirty="0"/>
              <a:t>出水矽膠管保護提醒  </a:t>
            </a:r>
          </a:p>
          <a:p>
            <a:pPr algn="l"/>
            <a:r>
              <a:rPr lang="zh-TW" altLang="en-US" dirty="0"/>
              <a:t>近期剪除小木偶鼻束線帶時易不慎劃破出水</a:t>
            </a:r>
            <a:endParaRPr lang="en-US" altLang="zh-TW" dirty="0"/>
          </a:p>
          <a:p>
            <a:pPr algn="l"/>
            <a:r>
              <a:rPr lang="zh-TW" altLang="en-US" dirty="0"/>
              <a:t>矽膠管，導致機內漏水或龍頭轉接板鏽蝕，引發龍</a:t>
            </a:r>
            <a:endParaRPr lang="en-US" altLang="zh-TW" dirty="0"/>
          </a:p>
          <a:p>
            <a:pPr algn="l"/>
            <a:r>
              <a:rPr lang="zh-TW" altLang="en-US" dirty="0"/>
              <a:t>頭異常。  </a:t>
            </a:r>
          </a:p>
          <a:p>
            <a:pPr algn="l"/>
            <a:r>
              <a:rPr lang="zh-TW" altLang="en-US" dirty="0"/>
              <a:t>請操作時格外小心，避免工具接觸矽膠管，並加強</a:t>
            </a:r>
            <a:endParaRPr lang="en-US" altLang="zh-TW" dirty="0"/>
          </a:p>
          <a:p>
            <a:pPr algn="l"/>
            <a:r>
              <a:rPr lang="zh-TW" altLang="en-US" dirty="0"/>
              <a:t>周邊檢查。</a:t>
            </a:r>
          </a:p>
          <a:p>
            <a:pPr algn="l"/>
            <a:r>
              <a:rPr lang="zh-TW" altLang="en-US" dirty="0"/>
              <a:t>謝謝配合！</a:t>
            </a:r>
          </a:p>
        </p:txBody>
      </p:sp>
      <p:pic>
        <p:nvPicPr>
          <p:cNvPr id="5" name="圖片 4" descr="一張含有 指甲, 醫療設備, 室內, 人員 的圖片&#10;&#10;AI 產生的內容可能不正確。">
            <a:extLst>
              <a:ext uri="{FF2B5EF4-FFF2-40B4-BE49-F238E27FC236}">
                <a16:creationId xmlns:a16="http://schemas.microsoft.com/office/drawing/2014/main" id="{8EA07E8D-E99C-76D9-FD1B-23141940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592" y="2856071"/>
            <a:ext cx="2250537" cy="3150751"/>
          </a:xfrm>
          <a:prstGeom prst="rect">
            <a:avLst/>
          </a:prstGeom>
        </p:spPr>
      </p:pic>
      <p:pic>
        <p:nvPicPr>
          <p:cNvPr id="7" name="圖片 6" descr="一張含有 文字, Rectangle, 設計 的圖片&#10;&#10;AI 產生的內容可能不正確。">
            <a:extLst>
              <a:ext uri="{FF2B5EF4-FFF2-40B4-BE49-F238E27FC236}">
                <a16:creationId xmlns:a16="http://schemas.microsoft.com/office/drawing/2014/main" id="{4CB1E046-C5BC-0F52-644E-EA8E10D2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547" y="0"/>
            <a:ext cx="2889856" cy="2068286"/>
          </a:xfrm>
          <a:prstGeom prst="rect">
            <a:avLst/>
          </a:prstGeom>
        </p:spPr>
      </p:pic>
      <p:pic>
        <p:nvPicPr>
          <p:cNvPr id="9" name="圖片 8" descr="一張含有 文字, 辦公用品, 一般物資, 辦公室儀器 的圖片&#10;&#10;AI 產生的內容可能不正確。">
            <a:extLst>
              <a:ext uri="{FF2B5EF4-FFF2-40B4-BE49-F238E27FC236}">
                <a16:creationId xmlns:a16="http://schemas.microsoft.com/office/drawing/2014/main" id="{B8F3A751-4144-750B-6A26-CDFB5F63D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346" y="0"/>
            <a:ext cx="2337654" cy="3150751"/>
          </a:xfrm>
          <a:prstGeom prst="rect">
            <a:avLst/>
          </a:prstGeom>
        </p:spPr>
      </p:pic>
      <p:pic>
        <p:nvPicPr>
          <p:cNvPr id="11" name="圖片 10" descr="一張含有 手指, 指甲, 人員, 把持 的圖片&#10;&#10;AI 產生的內容可能不正確。">
            <a:extLst>
              <a:ext uri="{FF2B5EF4-FFF2-40B4-BE49-F238E27FC236}">
                <a16:creationId xmlns:a16="http://schemas.microsoft.com/office/drawing/2014/main" id="{47B2DAFB-DB94-2ED6-1B53-8B9342F5C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2161" y="3244334"/>
            <a:ext cx="2332753" cy="314787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B24EDB-0B64-6402-91BB-3CC3C8BB3F13}"/>
              </a:ext>
            </a:extLst>
          </p:cNvPr>
          <p:cNvSpPr txBox="1"/>
          <p:nvPr/>
        </p:nvSpPr>
        <p:spPr>
          <a:xfrm>
            <a:off x="6014831" y="6022878"/>
            <a:ext cx="361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剪除束線帶時須注意勿劃破矽膠管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5437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電路, 電子工程, 電子元件, 電氣線路 的圖片&#10;&#10;AI 產生的內容可能不正確。">
            <a:extLst>
              <a:ext uri="{FF2B5EF4-FFF2-40B4-BE49-F238E27FC236}">
                <a16:creationId xmlns:a16="http://schemas.microsoft.com/office/drawing/2014/main" id="{23143D64-B68E-AFB7-3FD6-803C63F9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899" y="3148088"/>
            <a:ext cx="3553101" cy="3709912"/>
          </a:xfrm>
          <a:prstGeom prst="rect">
            <a:avLst/>
          </a:prstGeom>
        </p:spPr>
      </p:pic>
      <p:pic>
        <p:nvPicPr>
          <p:cNvPr id="30" name="圖片 29" descr="一張含有 電路, 電子產品, 電子元件, 電子工程 的圖片&#10;&#10;AI 產生的內容可能不正確。">
            <a:extLst>
              <a:ext uri="{FF2B5EF4-FFF2-40B4-BE49-F238E27FC236}">
                <a16:creationId xmlns:a16="http://schemas.microsoft.com/office/drawing/2014/main" id="{DEF7A5E6-3FD0-E3DE-F121-27F0879D7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312" y="879498"/>
            <a:ext cx="2908688" cy="1064154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72E9067F-9A4E-5E8C-2AA1-44EFEBEAF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6014831" cy="6858000"/>
          </a:xfrm>
        </p:spPr>
        <p:txBody>
          <a:bodyPr>
            <a:normAutofit/>
          </a:bodyPr>
          <a:lstStyle/>
          <a:p>
            <a:pPr algn="l"/>
            <a:r>
              <a:rPr lang="zh-TW" altLang="en-US" sz="2000" dirty="0"/>
              <a:t>📢</a:t>
            </a:r>
            <a:r>
              <a:rPr lang="en-US" altLang="zh-TW" sz="2000" dirty="0"/>
              <a:t>2026/01/05 </a:t>
            </a:r>
          </a:p>
          <a:p>
            <a:pPr algn="l"/>
            <a:r>
              <a:rPr lang="zh-TW" altLang="en-US" sz="2000" dirty="0"/>
              <a:t>技師操作注意事項佈達</a:t>
            </a:r>
            <a:endParaRPr lang="en-US" altLang="zh-TW" sz="2000" dirty="0"/>
          </a:p>
          <a:p>
            <a:pPr algn="l"/>
            <a:r>
              <a:rPr lang="zh-TW" altLang="en-US" sz="2000" dirty="0"/>
              <a:t>各位技師請注意</a:t>
            </a:r>
            <a:endParaRPr lang="en-US" altLang="zh-TW" sz="2000" dirty="0"/>
          </a:p>
          <a:p>
            <a:pPr algn="l"/>
            <a:r>
              <a:rPr lang="zh-TW" altLang="en-US" sz="2000" dirty="0"/>
              <a:t>近期發現部分技師在維修</a:t>
            </a:r>
            <a:r>
              <a:rPr lang="en-US" altLang="zh-TW" sz="2000" dirty="0"/>
              <a:t>WS2</a:t>
            </a:r>
            <a:r>
              <a:rPr lang="zh-TW" altLang="en-US" sz="2000" dirty="0"/>
              <a:t>主機將主控板更換為</a:t>
            </a:r>
            <a:r>
              <a:rPr lang="en-US" altLang="zh-TW" sz="2000" dirty="0"/>
              <a:t>Ver.05</a:t>
            </a:r>
            <a:r>
              <a:rPr lang="zh-TW" altLang="en-US" sz="2000" dirty="0"/>
              <a:t>時，未將上方搭載的「小藍板」拆除。此操作疏忽會直接影響 </a:t>
            </a:r>
            <a:r>
              <a:rPr lang="en-US" altLang="zh-TW" sz="2000" dirty="0"/>
              <a:t>24V </a:t>
            </a:r>
            <a:r>
              <a:rPr lang="zh-TW" altLang="en-US" sz="2000" dirty="0"/>
              <a:t>輸入電壓 的穩定性，導致面板發生連線失敗或不定期跳出 </a:t>
            </a:r>
            <a:r>
              <a:rPr lang="en-US" altLang="zh-TW" sz="2000" dirty="0"/>
              <a:t>ERR12</a:t>
            </a:r>
            <a:r>
              <a:rPr lang="zh-TW" altLang="en-US" sz="2000" dirty="0"/>
              <a:t> 錯誤碼。</a:t>
            </a:r>
            <a:endParaRPr lang="en-US" altLang="zh-TW" sz="2000" dirty="0"/>
          </a:p>
          <a:p>
            <a:pPr algn="l"/>
            <a:endParaRPr lang="zh-TW" altLang="en-US" sz="2000" dirty="0"/>
          </a:p>
          <a:p>
            <a:pPr algn="l"/>
            <a:r>
              <a:rPr lang="zh-TW" altLang="en-US" sz="2000" dirty="0"/>
              <a:t>正確操作步驟：</a:t>
            </a:r>
            <a:br>
              <a:rPr lang="en-US" altLang="zh-TW" sz="2000" dirty="0"/>
            </a:br>
            <a:r>
              <a:rPr lang="en-US" altLang="zh-TW" sz="2000" dirty="0"/>
              <a:t>1.</a:t>
            </a:r>
            <a:r>
              <a:rPr lang="zh-TW" altLang="en-US" sz="2000" dirty="0"/>
              <a:t>拆卸舊板：移除故障主控板。</a:t>
            </a:r>
            <a:br>
              <a:rPr lang="en-US" altLang="zh-TW" sz="2000" dirty="0"/>
            </a:br>
            <a:r>
              <a:rPr lang="en-US" altLang="zh-TW" sz="2000" dirty="0"/>
              <a:t>2.</a:t>
            </a:r>
            <a:r>
              <a:rPr lang="zh-TW" altLang="en-US" sz="2000" dirty="0"/>
              <a:t>檢查新板：確認更換件為 </a:t>
            </a:r>
            <a:r>
              <a:rPr lang="en-US" altLang="zh-TW" sz="2000" dirty="0"/>
              <a:t>Ver.05 </a:t>
            </a:r>
            <a:r>
              <a:rPr lang="zh-TW" altLang="en-US" sz="2000" dirty="0"/>
              <a:t>版本。</a:t>
            </a:r>
            <a:br>
              <a:rPr lang="en-US" altLang="zh-TW" sz="2000" dirty="0"/>
            </a:br>
            <a:r>
              <a:rPr lang="en-US" altLang="zh-TW" sz="2000" dirty="0"/>
              <a:t>3.</a:t>
            </a:r>
            <a:r>
              <a:rPr lang="zh-TW" altLang="en-US" sz="2000" dirty="0"/>
              <a:t>移除小藍板（關鍵）：安裝前，務必將主控板上方的小藍板（子板）拆除，並更換為電壓板</a:t>
            </a:r>
            <a:r>
              <a:rPr lang="en-US" altLang="zh-TW" sz="2000" dirty="0"/>
              <a:t>TO</a:t>
            </a:r>
            <a:r>
              <a:rPr lang="zh-TW" altLang="en-US" sz="2000" dirty="0"/>
              <a:t>主控板連接線</a:t>
            </a:r>
            <a:r>
              <a:rPr lang="en-US" altLang="zh-TW" sz="2000" dirty="0"/>
              <a:t>(CABXXX0044-1)</a:t>
            </a:r>
            <a:r>
              <a:rPr lang="zh-TW" altLang="en-US" sz="2000" dirty="0"/>
              <a:t>及龍頭轉接板。</a:t>
            </a:r>
            <a:br>
              <a:rPr lang="en-US" altLang="zh-TW" sz="2000" dirty="0"/>
            </a:br>
            <a:r>
              <a:rPr lang="en-US" altLang="zh-TW" sz="2000" dirty="0"/>
              <a:t>4.</a:t>
            </a:r>
            <a:r>
              <a:rPr lang="zh-TW" altLang="en-US" sz="2000" dirty="0"/>
              <a:t>上電測試： 確認 </a:t>
            </a:r>
            <a:r>
              <a:rPr lang="en-US" altLang="zh-TW" sz="2000" dirty="0"/>
              <a:t>24V </a:t>
            </a:r>
            <a:r>
              <a:rPr lang="zh-TW" altLang="en-US" sz="2000" dirty="0"/>
              <a:t>電壓輸入正常，並檢查面板連線是否穩定。</a:t>
            </a:r>
            <a:endParaRPr lang="en-US" altLang="zh-TW" sz="2000" dirty="0"/>
          </a:p>
          <a:p>
            <a:pPr algn="l"/>
            <a:br>
              <a:rPr lang="en-US" altLang="zh-TW" sz="2000" dirty="0"/>
            </a:br>
            <a:r>
              <a:rPr lang="zh-TW" altLang="en-US" sz="2000" b="1" dirty="0"/>
              <a:t>特別提醒：</a:t>
            </a:r>
            <a:r>
              <a:rPr lang="zh-TW" altLang="en-US" sz="2000" dirty="0"/>
              <a:t> 請各組技師於施工後落實雙重檢查（</a:t>
            </a:r>
            <a:r>
              <a:rPr lang="en-US" altLang="zh-TW" sz="2000" dirty="0"/>
              <a:t>Double Check</a:t>
            </a:r>
            <a:r>
              <a:rPr lang="zh-TW" altLang="en-US" sz="2000" dirty="0"/>
              <a:t>），確保無多餘零件殘留於主控板上，以維持設備運作穩定。</a:t>
            </a:r>
          </a:p>
        </p:txBody>
      </p:sp>
      <p:pic>
        <p:nvPicPr>
          <p:cNvPr id="22" name="圖片 21" descr="一張含有 文字 的圖片&#10;&#10;AI 產生的內容可能不正確。">
            <a:extLst>
              <a:ext uri="{FF2B5EF4-FFF2-40B4-BE49-F238E27FC236}">
                <a16:creationId xmlns:a16="http://schemas.microsoft.com/office/drawing/2014/main" id="{6DAC124C-833B-C00C-FFE6-DDEC004AD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649" y="3750257"/>
            <a:ext cx="2026444" cy="2970583"/>
          </a:xfrm>
          <a:prstGeom prst="rect">
            <a:avLst/>
          </a:prstGeom>
        </p:spPr>
      </p:pic>
      <p:pic>
        <p:nvPicPr>
          <p:cNvPr id="26" name="圖片 25" descr="一張含有 電路, 電子工程, 電子產品, 電氣線路 的圖片&#10;&#10;AI 產生的內容可能不正確。">
            <a:extLst>
              <a:ext uri="{FF2B5EF4-FFF2-40B4-BE49-F238E27FC236}">
                <a16:creationId xmlns:a16="http://schemas.microsoft.com/office/drawing/2014/main" id="{31D10614-4CF9-AD12-0B1F-5A1857918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561" y="137160"/>
            <a:ext cx="3775527" cy="3429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66F985-A7E5-0D9B-558F-C7B986E873DD}"/>
              </a:ext>
            </a:extLst>
          </p:cNvPr>
          <p:cNvSpPr/>
          <p:nvPr/>
        </p:nvSpPr>
        <p:spPr>
          <a:xfrm>
            <a:off x="7870613" y="1388533"/>
            <a:ext cx="411480" cy="148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48AEA2E4-9DD7-B016-3677-D735B1BA1574}"/>
              </a:ext>
            </a:extLst>
          </p:cNvPr>
          <p:cNvSpPr/>
          <p:nvPr/>
        </p:nvSpPr>
        <p:spPr>
          <a:xfrm>
            <a:off x="8361031" y="1388533"/>
            <a:ext cx="1548514" cy="160817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431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金屬製品, 操縱杆 的圖片&#10;&#10;AI 產生的內容可能不正確。">
            <a:extLst>
              <a:ext uri="{FF2B5EF4-FFF2-40B4-BE49-F238E27FC236}">
                <a16:creationId xmlns:a16="http://schemas.microsoft.com/office/drawing/2014/main" id="{B2FD1C34-C862-5277-EC7F-384A5644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97" y="0"/>
            <a:ext cx="4542633" cy="366341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39A04F5-1C2C-475A-76B5-B3EF130BBAB2}"/>
              </a:ext>
            </a:extLst>
          </p:cNvPr>
          <p:cNvSpPr txBox="1"/>
          <p:nvPr/>
        </p:nvSpPr>
        <p:spPr>
          <a:xfrm>
            <a:off x="0" y="-14547"/>
            <a:ext cx="83034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dirty="0">
                <a:latin typeface="+mn-ea"/>
              </a:rPr>
              <a:t>2026/1/7</a:t>
            </a:r>
            <a:r>
              <a:rPr lang="zh-TW" altLang="en-US" dirty="0">
                <a:latin typeface="+mn-ea"/>
              </a:rPr>
              <a:t>布達事項</a:t>
            </a:r>
            <a:endParaRPr lang="en-US" altLang="zh-TW" dirty="0">
              <a:latin typeface="+mn-ea"/>
            </a:endParaRPr>
          </a:p>
          <a:p>
            <a:r>
              <a:rPr lang="zh-TW" altLang="en-US" dirty="0"/>
              <a:t>水源施工優化流程</a:t>
            </a:r>
            <a:r>
              <a:rPr lang="en-US" altLang="zh-TW" dirty="0"/>
              <a:t>(</a:t>
            </a:r>
            <a:r>
              <a:rPr lang="zh-TW" altLang="en-US" dirty="0"/>
              <a:t>千山與惟品均以此規範進行執行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進場前確認</a:t>
            </a:r>
            <a:r>
              <a:rPr lang="en-US" altLang="zh-TW" dirty="0"/>
              <a:t>:</a:t>
            </a:r>
            <a:r>
              <a:rPr lang="zh-TW" altLang="en-US" dirty="0"/>
              <a:t>與客戶溝通，告知將暫時關閉總水源，避免施工期間漏水造成損失。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第一步：關閉總水源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2.1</a:t>
            </a:r>
            <a:r>
              <a:rPr lang="zh-TW" altLang="en-US" dirty="0"/>
              <a:t>必須先關閉客戶家總水源開關，確保客戶家中完全停止供水。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2.2</a:t>
            </a:r>
            <a:r>
              <a:rPr lang="zh-TW" altLang="en-US" dirty="0"/>
              <a:t>不要僅鎖緊三角凡爾</a:t>
            </a:r>
            <a:r>
              <a:rPr lang="en-US" altLang="zh-TW" dirty="0"/>
              <a:t>(</a:t>
            </a:r>
            <a:r>
              <a:rPr lang="zh-TW" altLang="en-US" dirty="0"/>
              <a:t>龍頭止水</a:t>
            </a:r>
            <a:r>
              <a:rPr lang="en-US" altLang="zh-TW" dirty="0"/>
              <a:t>)</a:t>
            </a:r>
            <a:r>
              <a:rPr lang="zh-TW" altLang="en-US" dirty="0"/>
              <a:t>，因為這樣仍有可能造成局部壓力或漏水。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施工操作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3.1</a:t>
            </a:r>
            <a:r>
              <a:rPr lang="zh-TW" altLang="en-US" dirty="0"/>
              <a:t>完成水源施工或更換作業，檢查所有接頭與閥件是否安裝正確。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復原與檢測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4.1</a:t>
            </a:r>
            <a:r>
              <a:rPr lang="zh-TW" altLang="en-US" dirty="0"/>
              <a:t>重新開啟總水源，並逐一檢查是否有滲漏或異常。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4.2</a:t>
            </a:r>
            <a:r>
              <a:rPr lang="zh-TW" altLang="en-US" dirty="0"/>
              <a:t>確認水壓恢復正常，並與客戶確認用水狀況。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客戶告知與收尾說明施工完成</a:t>
            </a:r>
            <a:endParaRPr lang="en-US" altLang="zh-TW" dirty="0"/>
          </a:p>
          <a:p>
            <a:r>
              <a:rPr lang="en-US" altLang="zh-TW" dirty="0"/>
              <a:t>6.</a:t>
            </a:r>
            <a:r>
              <a:rPr lang="zh-TW" altLang="en-US" dirty="0"/>
              <a:t>降低漏水風險：避免因三角凡爾</a:t>
            </a:r>
            <a:r>
              <a:rPr lang="en-US" altLang="zh-TW" dirty="0"/>
              <a:t>(</a:t>
            </a:r>
            <a:r>
              <a:rPr lang="zh-TW" altLang="en-US" dirty="0"/>
              <a:t>龍頭止水</a:t>
            </a:r>
            <a:r>
              <a:rPr lang="en-US" altLang="zh-TW" dirty="0"/>
              <a:t>)</a:t>
            </a:r>
            <a:r>
              <a:rPr lang="zh-TW" altLang="en-US" dirty="0"/>
              <a:t>未完全密封導致滲水，施工更安全，減少風險損失，避免安裝水源過程中因漏水造成家具、地板損壞。</a:t>
            </a:r>
          </a:p>
        </p:txBody>
      </p:sp>
      <p:pic>
        <p:nvPicPr>
          <p:cNvPr id="7" name="圖片 6" descr="一張含有 金屬, 家用五金, 緊固件, 堅果 的圖片&#10;&#10;AI 產生的內容可能不正確。">
            <a:extLst>
              <a:ext uri="{FF2B5EF4-FFF2-40B4-BE49-F238E27FC236}">
                <a16:creationId xmlns:a16="http://schemas.microsoft.com/office/drawing/2014/main" id="{C32D1609-21A3-095E-B7E8-9329BE07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2" y="4232770"/>
            <a:ext cx="2860938" cy="2130041"/>
          </a:xfrm>
          <a:prstGeom prst="rect">
            <a:avLst/>
          </a:prstGeom>
        </p:spPr>
      </p:pic>
      <p:pic>
        <p:nvPicPr>
          <p:cNvPr id="9" name="圖片 8" descr="一張含有 家用五金, 金屬, 金屬製品, 堅果 的圖片&#10;&#10;AI 產生的內容可能不正確。">
            <a:extLst>
              <a:ext uri="{FF2B5EF4-FFF2-40B4-BE49-F238E27FC236}">
                <a16:creationId xmlns:a16="http://schemas.microsoft.com/office/drawing/2014/main" id="{6D6D99E1-FA26-8540-0D41-D7536CDED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63" y="4232770"/>
            <a:ext cx="2574473" cy="2364826"/>
          </a:xfrm>
          <a:prstGeom prst="rect">
            <a:avLst/>
          </a:prstGeom>
        </p:spPr>
      </p:pic>
      <p:pic>
        <p:nvPicPr>
          <p:cNvPr id="11" name="圖片 10" descr="一張含有 圓柱, 管線, 家用五金, 緊固件 的圖片&#10;&#10;AI 產生的內容可能不正確。">
            <a:extLst>
              <a:ext uri="{FF2B5EF4-FFF2-40B4-BE49-F238E27FC236}">
                <a16:creationId xmlns:a16="http://schemas.microsoft.com/office/drawing/2014/main" id="{7B39252E-97CC-E53A-7EF3-941D1CA89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9378455" y="4161177"/>
            <a:ext cx="2408443" cy="22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2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8C82EB6-692D-7247-313C-65043224AC96}"/>
              </a:ext>
            </a:extLst>
          </p:cNvPr>
          <p:cNvSpPr txBox="1"/>
          <p:nvPr/>
        </p:nvSpPr>
        <p:spPr>
          <a:xfrm>
            <a:off x="0" y="12680"/>
            <a:ext cx="82092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📢</a:t>
            </a:r>
            <a:r>
              <a:rPr lang="en-US" altLang="zh-TW" dirty="0"/>
              <a:t>2026/01/08 </a:t>
            </a:r>
          </a:p>
          <a:p>
            <a:r>
              <a:rPr lang="en-US" altLang="zh-TW" dirty="0"/>
              <a:t>WD2</a:t>
            </a:r>
            <a:r>
              <a:rPr lang="zh-TW" altLang="en-US" dirty="0"/>
              <a:t>智慧水溫開關功能說明</a:t>
            </a:r>
            <a:endParaRPr lang="en-US" altLang="zh-TW" dirty="0"/>
          </a:p>
          <a:p>
            <a:r>
              <a:rPr lang="zh-TW" altLang="en-US" dirty="0"/>
              <a:t>功能介紹智慧水溫開關會透過「★我的最愛」鍵，記錄您每個小時最常使用的水溫與出水量設定，並在面板上顯示該時段的偏好設定，方便快速選擇。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運作方式：</a:t>
            </a:r>
            <a:endParaRPr lang="en-US" altLang="zh-TW" dirty="0"/>
          </a:p>
          <a:p>
            <a:r>
              <a:rPr lang="zh-TW" altLang="en-US" dirty="0"/>
              <a:t>早上 </a:t>
            </a:r>
            <a:r>
              <a:rPr lang="en-US" altLang="zh-TW" dirty="0"/>
              <a:t>9:01~10:00</a:t>
            </a:r>
            <a:r>
              <a:rPr lang="zh-TW" altLang="en-US" dirty="0"/>
              <a:t>，客戶最常使用「我的最愛」中的 </a:t>
            </a:r>
            <a:r>
              <a:rPr lang="en-US" altLang="zh-TW" dirty="0"/>
              <a:t>100°C</a:t>
            </a:r>
            <a:r>
              <a:rPr lang="zh-TW" altLang="en-US" dirty="0"/>
              <a:t>、</a:t>
            </a:r>
            <a:r>
              <a:rPr lang="en-US" altLang="zh-TW" dirty="0"/>
              <a:t>500ml</a:t>
            </a:r>
            <a:r>
              <a:rPr lang="zh-TW" altLang="en-US" dirty="0"/>
              <a:t>，面板會在該時段顯示此設定。</a:t>
            </a:r>
            <a:endParaRPr lang="en-US" altLang="zh-TW" dirty="0"/>
          </a:p>
          <a:p>
            <a:r>
              <a:rPr lang="zh-TW" altLang="en-US" dirty="0"/>
              <a:t>早上 </a:t>
            </a:r>
            <a:r>
              <a:rPr lang="en-US" altLang="zh-TW" dirty="0"/>
              <a:t>10:01~11:00</a:t>
            </a:r>
            <a:r>
              <a:rPr lang="zh-TW" altLang="en-US" dirty="0"/>
              <a:t>，客戶最常使用 </a:t>
            </a:r>
            <a:r>
              <a:rPr lang="en-US" altLang="zh-TW" dirty="0"/>
              <a:t>85°C</a:t>
            </a:r>
            <a:r>
              <a:rPr lang="zh-TW" altLang="en-US" dirty="0"/>
              <a:t>、</a:t>
            </a:r>
            <a:r>
              <a:rPr lang="en-US" altLang="zh-TW" dirty="0"/>
              <a:t>300ml</a:t>
            </a:r>
            <a:r>
              <a:rPr lang="zh-TW" altLang="en-US" dirty="0"/>
              <a:t>，面板會自動更新顯示此設定。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注意：這是正常功能，並非面板異常亂跳，請跟客戶進行解釋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使用提醒若平時較少使用「我的最愛」功能，系統將不會記錄溫度偏好。如果此功能造成困擾，您可以透過 </a:t>
            </a:r>
            <a:r>
              <a:rPr lang="en-US" altLang="zh-TW" dirty="0"/>
              <a:t>APP </a:t>
            </a:r>
            <a:r>
              <a:rPr lang="zh-TW" altLang="en-US" dirty="0"/>
              <a:t>綁定設備，並在 </a:t>
            </a:r>
            <a:r>
              <a:rPr lang="en-US" altLang="zh-TW" dirty="0"/>
              <a:t>APP </a:t>
            </a:r>
            <a:r>
              <a:rPr lang="zh-TW" altLang="en-US" dirty="0"/>
              <a:t>內 關閉智慧水溫功能。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✅ 技師說明話術</a:t>
            </a:r>
            <a:endParaRPr lang="en-US" altLang="zh-TW" dirty="0"/>
          </a:p>
          <a:p>
            <a:r>
              <a:rPr lang="zh-TW" altLang="en-US" dirty="0"/>
              <a:t>「您好，這台 </a:t>
            </a:r>
            <a:r>
              <a:rPr lang="en-US" altLang="zh-TW" dirty="0"/>
              <a:t>WD2 </a:t>
            </a:r>
            <a:r>
              <a:rPr lang="zh-TW" altLang="en-US" dirty="0"/>
              <a:t>有一個 智慧水溫功能，它會根據您每個小時最常使用的</a:t>
            </a:r>
            <a:r>
              <a:rPr lang="en-US" altLang="zh-TW" dirty="0"/>
              <a:t>『</a:t>
            </a:r>
            <a:r>
              <a:rPr lang="zh-TW" altLang="en-US" dirty="0"/>
              <a:t>我的最愛</a:t>
            </a:r>
            <a:r>
              <a:rPr lang="en-US" altLang="zh-TW" dirty="0"/>
              <a:t>』</a:t>
            </a:r>
            <a:r>
              <a:rPr lang="zh-TW" altLang="en-US" dirty="0"/>
              <a:t>設定，自動顯示在面板上，方便您快速選擇。</a:t>
            </a:r>
            <a:endParaRPr lang="en-US" altLang="zh-TW" dirty="0"/>
          </a:p>
          <a:p>
            <a:r>
              <a:rPr lang="zh-TW" altLang="en-US" dirty="0"/>
              <a:t>舉例來說，如果您在早上 </a:t>
            </a:r>
            <a:r>
              <a:rPr lang="en-US" altLang="zh-TW" dirty="0"/>
              <a:t>9 </a:t>
            </a:r>
            <a:r>
              <a:rPr lang="zh-TW" altLang="en-US" dirty="0"/>
              <a:t>點到 </a:t>
            </a:r>
            <a:r>
              <a:rPr lang="en-US" altLang="zh-TW" dirty="0"/>
              <a:t>10 </a:t>
            </a:r>
            <a:r>
              <a:rPr lang="zh-TW" altLang="en-US" dirty="0"/>
              <a:t>點最常使用 </a:t>
            </a:r>
            <a:r>
              <a:rPr lang="en-US" altLang="zh-TW" dirty="0"/>
              <a:t>100°C</a:t>
            </a:r>
            <a:r>
              <a:rPr lang="zh-TW" altLang="en-US" dirty="0"/>
              <a:t>、</a:t>
            </a:r>
            <a:r>
              <a:rPr lang="en-US" altLang="zh-TW" dirty="0"/>
              <a:t>500ml </a:t>
            </a:r>
            <a:r>
              <a:rPr lang="zh-TW" altLang="en-US" dirty="0"/>
              <a:t>的設定，面板在這個時段就會顯示這個組合。到了 </a:t>
            </a:r>
            <a:r>
              <a:rPr lang="en-US" altLang="zh-TW" dirty="0"/>
              <a:t>10 </a:t>
            </a:r>
            <a:r>
              <a:rPr lang="zh-TW" altLang="en-US" dirty="0"/>
              <a:t>點到 </a:t>
            </a:r>
            <a:r>
              <a:rPr lang="en-US" altLang="zh-TW" dirty="0"/>
              <a:t>11 </a:t>
            </a:r>
            <a:r>
              <a:rPr lang="zh-TW" altLang="en-US" dirty="0"/>
              <a:t>點，如果您常用 </a:t>
            </a:r>
            <a:r>
              <a:rPr lang="en-US" altLang="zh-TW" dirty="0"/>
              <a:t>85°C</a:t>
            </a:r>
            <a:r>
              <a:rPr lang="zh-TW" altLang="en-US" dirty="0"/>
              <a:t>、</a:t>
            </a:r>
            <a:r>
              <a:rPr lang="en-US" altLang="zh-TW" dirty="0"/>
              <a:t>300ml</a:t>
            </a:r>
            <a:r>
              <a:rPr lang="zh-TW" altLang="en-US" dirty="0"/>
              <a:t>，它就會自動更新顯示。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這是正常功能，不是面板異常亂跳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如果您平常比較少用</a:t>
            </a:r>
            <a:r>
              <a:rPr lang="en-US" altLang="zh-TW" dirty="0"/>
              <a:t>『</a:t>
            </a:r>
            <a:r>
              <a:rPr lang="zh-TW" altLang="en-US" dirty="0"/>
              <a:t>我的最愛</a:t>
            </a:r>
            <a:r>
              <a:rPr lang="en-US" altLang="zh-TW" dirty="0"/>
              <a:t>』</a:t>
            </a:r>
            <a:r>
              <a:rPr lang="zh-TW" altLang="en-US" dirty="0"/>
              <a:t>，系統就不會記錄。如果覺得這個功能不需要，您可以透過 </a:t>
            </a:r>
            <a:r>
              <a:rPr lang="en-US" altLang="zh-TW" dirty="0"/>
              <a:t>APP </a:t>
            </a:r>
            <a:r>
              <a:rPr lang="zh-TW" altLang="en-US" dirty="0"/>
              <a:t>綁定設備，在 </a:t>
            </a:r>
            <a:r>
              <a:rPr lang="en-US" altLang="zh-TW" dirty="0"/>
              <a:t>APP </a:t>
            </a:r>
            <a:r>
              <a:rPr lang="zh-TW" altLang="en-US" dirty="0"/>
              <a:t>裡面關閉智慧水溫功能。」</a:t>
            </a:r>
          </a:p>
        </p:txBody>
      </p:sp>
      <p:pic>
        <p:nvPicPr>
          <p:cNvPr id="7" name="圖片 6" descr="一張含有 文字, 螢幕擷取畫面, 軟體, 作業系統 的圖片&#10;&#10;AI 產生的內容可能不正確。">
            <a:extLst>
              <a:ext uri="{FF2B5EF4-FFF2-40B4-BE49-F238E27FC236}">
                <a16:creationId xmlns:a16="http://schemas.microsoft.com/office/drawing/2014/main" id="{80AB0C1E-DFB9-EDE0-DAF8-DC1259FC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239" y="12680"/>
            <a:ext cx="3334624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9B40AF7-2D1D-FB26-8BDA-B755150362BE}"/>
              </a:ext>
            </a:extLst>
          </p:cNvPr>
          <p:cNvSpPr txBox="1"/>
          <p:nvPr/>
        </p:nvSpPr>
        <p:spPr>
          <a:xfrm>
            <a:off x="8258175" y="3543300"/>
            <a:ext cx="3905250" cy="476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AA2CD27-CBD8-D463-2FEC-11BAE288E86D}"/>
              </a:ext>
            </a:extLst>
          </p:cNvPr>
          <p:cNvSpPr txBox="1"/>
          <p:nvPr/>
        </p:nvSpPr>
        <p:spPr>
          <a:xfrm>
            <a:off x="9061967" y="3173968"/>
            <a:ext cx="3150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在 </a:t>
            </a:r>
            <a:r>
              <a:rPr lang="en-US" altLang="zh-TW" b="1" dirty="0">
                <a:solidFill>
                  <a:srgbClr val="FF0000"/>
                </a:solidFill>
              </a:rPr>
              <a:t>APP </a:t>
            </a:r>
            <a:r>
              <a:rPr lang="zh-TW" altLang="en-US" b="1" dirty="0">
                <a:solidFill>
                  <a:srgbClr val="FF0000"/>
                </a:solidFill>
              </a:rPr>
              <a:t>內 關閉智慧水溫功能</a:t>
            </a:r>
          </a:p>
        </p:txBody>
      </p:sp>
    </p:spTree>
    <p:extLst>
      <p:ext uri="{BB962C8B-B14F-4D97-AF65-F5344CB8AC3E}">
        <p14:creationId xmlns:p14="http://schemas.microsoft.com/office/powerpoint/2010/main" val="2840577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B7EB7F5D-BDFC-AAA9-DB54-F848DB14CE20}"/>
              </a:ext>
            </a:extLst>
          </p:cNvPr>
          <p:cNvSpPr txBox="1"/>
          <p:nvPr/>
        </p:nvSpPr>
        <p:spPr>
          <a:xfrm>
            <a:off x="0" y="-14547"/>
            <a:ext cx="669607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dirty="0">
                <a:latin typeface="+mn-ea"/>
              </a:rPr>
              <a:t>2026/1/14</a:t>
            </a:r>
            <a:r>
              <a:rPr lang="zh-TW" altLang="en-US" dirty="0">
                <a:latin typeface="+mn-ea"/>
              </a:rPr>
              <a:t>布達事項</a:t>
            </a:r>
            <a:endParaRPr lang="en-US" altLang="zh-TW" dirty="0">
              <a:latin typeface="+mn-ea"/>
            </a:endParaRPr>
          </a:p>
          <a:p>
            <a:r>
              <a:rPr lang="zh-TW" altLang="en-US" dirty="0"/>
              <a:t>惟品一代機升級二代機 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濾芯</a:t>
            </a:r>
            <a:r>
              <a:rPr lang="en-US" altLang="zh-TW" dirty="0"/>
              <a:t>O</a:t>
            </a:r>
            <a:r>
              <a:rPr lang="zh-TW" altLang="en-US" dirty="0"/>
              <a:t>環檢查確認方式。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目視檢查取下濾芯後觀察 </a:t>
            </a:r>
            <a:r>
              <a:rPr lang="en-US" altLang="zh-TW" dirty="0"/>
              <a:t>O-ring </a:t>
            </a:r>
            <a:r>
              <a:rPr lang="zh-TW" altLang="en-US" dirty="0"/>
              <a:t>是否有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1.1</a:t>
            </a:r>
            <a:r>
              <a:rPr lang="zh-TW" altLang="en-US" dirty="0"/>
              <a:t>扁平化（失去圓形截面）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1.2</a:t>
            </a:r>
            <a:r>
              <a:rPr lang="zh-TW" altLang="en-US" dirty="0"/>
              <a:t>裂痕或斷裂表面不均勻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1.3</a:t>
            </a:r>
            <a:r>
              <a:rPr lang="zh-TW" altLang="en-US" dirty="0"/>
              <a:t>膨脹若 </a:t>
            </a:r>
            <a:r>
              <a:rPr lang="en-US" altLang="zh-TW" dirty="0"/>
              <a:t>O-ring </a:t>
            </a:r>
            <a:r>
              <a:rPr lang="zh-TW" altLang="en-US" dirty="0"/>
              <a:t>看起來不再是完整的圓形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1.4</a:t>
            </a:r>
            <a:r>
              <a:rPr lang="zh-TW" altLang="en-US" dirty="0"/>
              <a:t>明顯壓痕</a:t>
            </a:r>
            <a:endParaRPr lang="en-US" altLang="zh-TW" dirty="0"/>
          </a:p>
          <a:p>
            <a:r>
              <a:rPr lang="zh-TW" altLang="en-US" dirty="0"/>
              <a:t>   以上情況均可能影響密封。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彈性測試</a:t>
            </a:r>
            <a:r>
              <a:rPr lang="en-US" altLang="zh-TW" dirty="0"/>
              <a:t>:</a:t>
            </a:r>
            <a:r>
              <a:rPr lang="zh-TW" altLang="en-US" dirty="0"/>
              <a:t> 用手輕輕捏 </a:t>
            </a:r>
            <a:r>
              <a:rPr lang="en-US" altLang="zh-TW" dirty="0"/>
              <a:t>O-ring</a:t>
            </a:r>
            <a:r>
              <a:rPr lang="zh-TW" altLang="en-US" dirty="0"/>
              <a:t>，檢查是否仍有彈性。如果感覺硬化、無法回彈，  表示老化，密封效果會降低。</a:t>
            </a:r>
            <a:endParaRPr lang="en-US" altLang="zh-TW" dirty="0"/>
          </a:p>
          <a:p>
            <a:br>
              <a:rPr lang="en-US" altLang="zh-TW" dirty="0"/>
            </a:br>
            <a:r>
              <a:rPr lang="zh-TW" altLang="en-US" dirty="0"/>
              <a:t>✅ 判斷標準硬化、失去彈性截面扁平或不均勻</a:t>
            </a:r>
            <a:endParaRPr lang="en-US" altLang="zh-TW" dirty="0"/>
          </a:p>
          <a:p>
            <a:r>
              <a:rPr lang="zh-TW" altLang="en-US" dirty="0"/>
              <a:t>發現</a:t>
            </a:r>
            <a:r>
              <a:rPr lang="en-US" altLang="zh-TW" dirty="0"/>
              <a:t>AB</a:t>
            </a:r>
            <a:r>
              <a:rPr lang="zh-TW" altLang="en-US" dirty="0"/>
              <a:t>濾芯上的</a:t>
            </a:r>
            <a:r>
              <a:rPr lang="en-US" altLang="zh-TW" dirty="0"/>
              <a:t>O</a:t>
            </a:r>
            <a:r>
              <a:rPr lang="zh-TW" altLang="en-US" dirty="0"/>
              <a:t>環已經硬化，彈性不足，這可能是未來漏水的風險點。為了確保密封效果和整體濾淨效能，建議客戶在升級新機器時，同步更換濾心，這樣可以避免後續滲漏問題並延長設備壽命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✅ 技師專業話術</a:t>
            </a:r>
            <a:endParaRPr lang="en-US" altLang="zh-TW" dirty="0"/>
          </a:p>
          <a:p>
            <a:r>
              <a:rPr lang="zh-TW" altLang="en-US" dirty="0"/>
              <a:t>「檢測後發現</a:t>
            </a:r>
            <a:r>
              <a:rPr lang="en-US" altLang="zh-TW" dirty="0"/>
              <a:t>AB</a:t>
            </a:r>
            <a:r>
              <a:rPr lang="zh-TW" altLang="en-US" dirty="0"/>
              <a:t>濾芯的</a:t>
            </a:r>
            <a:r>
              <a:rPr lang="en-US" altLang="zh-TW" dirty="0"/>
              <a:t>O</a:t>
            </a:r>
            <a:r>
              <a:rPr lang="zh-TW" altLang="en-US" dirty="0"/>
              <a:t>環已經硬化，彈性不足，這會影響密封性，未來可能導致滲漏。為了確保設備長期穩定運作及維持最佳濾淨效能，建議在更換新機器時，同步更換濾芯。這樣可以避免潛在漏水風險，並確保機器壽命與水質品質。」</a:t>
            </a:r>
          </a:p>
        </p:txBody>
      </p:sp>
      <p:pic>
        <p:nvPicPr>
          <p:cNvPr id="8" name="圖片 7" descr="一張含有 瓶子, 解決方案, 塑膠瓶, 溶劑 的圖片&#10;&#10;AI 產生的內容可能不正確。">
            <a:extLst>
              <a:ext uri="{FF2B5EF4-FFF2-40B4-BE49-F238E27FC236}">
                <a16:creationId xmlns:a16="http://schemas.microsoft.com/office/drawing/2014/main" id="{466AD996-C4A3-87EA-6EBD-902CD824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047" y="13290"/>
            <a:ext cx="5272277" cy="684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4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6CB9D5B-5DFB-33D2-BC93-DFF82558A35A}"/>
              </a:ext>
            </a:extLst>
          </p:cNvPr>
          <p:cNvSpPr txBox="1"/>
          <p:nvPr/>
        </p:nvSpPr>
        <p:spPr>
          <a:xfrm>
            <a:off x="0" y="199609"/>
            <a:ext cx="1066498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2代機電子龍頭有特殊色大墊片，與不銹鋼色大墊片及防水雙面膠</a:t>
            </a:r>
            <a:r>
              <a:rPr lang="zh-TW" altLang="en-US" b="1" dirty="0">
                <a:solidFill>
                  <a:srgbClr val="FF0000"/>
                </a:solidFill>
              </a:rPr>
              <a:t>(STKXXX0189-0)</a:t>
            </a:r>
            <a:endParaRPr lang="zh-TW" altLang="en-US" dirty="0"/>
          </a:p>
          <a:p>
            <a:r>
              <a:rPr lang="zh-TW" altLang="en-US" dirty="0"/>
              <a:t>如有遇到要裝電子龍頭的，請務必攜帶同色3種尺寸墊片，勿造成重複跑件 </a:t>
            </a:r>
          </a:p>
          <a:p>
            <a:r>
              <a:rPr lang="zh-TW" altLang="en-US" dirty="0"/>
              <a:t>料號如下:</a:t>
            </a:r>
          </a:p>
          <a:p>
            <a:r>
              <a:rPr lang="zh-TW" altLang="en-US" dirty="0"/>
              <a:t>MTLXXX0183-0  不銹鋼墊片17*50mm，1.5mm</a:t>
            </a:r>
          </a:p>
          <a:p>
            <a:r>
              <a:rPr lang="zh-TW" altLang="en-US" dirty="0"/>
              <a:t>MTLXXX0186-0  不銹鋼墊片(玫瑰金) 17*50mm，1.5mm</a:t>
            </a:r>
          </a:p>
          <a:p>
            <a:r>
              <a:rPr lang="zh-TW" altLang="en-US" dirty="0"/>
              <a:t>MTLXXX0187-0  不銹鋼墊片(消光黑) 17*50mm，1.5mm</a:t>
            </a:r>
          </a:p>
          <a:p>
            <a:r>
              <a:rPr lang="zh-TW" altLang="en-US" dirty="0"/>
              <a:t>MTLXXX0188-0  不銹鋼墊片(霧灰) 17*50mm，1.5mm</a:t>
            </a:r>
          </a:p>
          <a:p>
            <a:r>
              <a:rPr lang="zh-TW" altLang="en-US" dirty="0"/>
              <a:t>MTLXXX0189-0  不銹鋼墊片 17*38mm，1.5mm</a:t>
            </a:r>
          </a:p>
          <a:p>
            <a:r>
              <a:rPr lang="zh-TW" altLang="en-US" dirty="0"/>
              <a:t>MTLXXX0190-0  不銹鋼墊片(玫瑰金) 17*38mm，1.5mm</a:t>
            </a:r>
          </a:p>
          <a:p>
            <a:r>
              <a:rPr lang="zh-TW" altLang="en-US" dirty="0"/>
              <a:t>MTLXXX0191-0  不銹鋼墊片(消光黑) 17*38mm，1.5mm</a:t>
            </a:r>
          </a:p>
          <a:p>
            <a:r>
              <a:rPr lang="zh-TW" altLang="en-US" dirty="0"/>
              <a:t>MTLXXX0192-0  不銹鋼墊片(霧灰) 17*38mm，1.5mm</a:t>
            </a:r>
          </a:p>
          <a:p>
            <a:r>
              <a:rPr lang="zh-TW" altLang="en-US" dirty="0"/>
              <a:t>MTLXXX0193-0  不銹鋼墊片 17*30mm，1.5mm</a:t>
            </a:r>
          </a:p>
          <a:p>
            <a:r>
              <a:rPr lang="zh-TW" altLang="en-US" dirty="0"/>
              <a:t>MTLXXX0194-0  不銹鋼墊片(玫瑰金) 17*30mm，1.5mm</a:t>
            </a:r>
          </a:p>
          <a:p>
            <a:r>
              <a:rPr lang="zh-TW" altLang="en-US" dirty="0"/>
              <a:t>MTLXXX0195-0  不銹鋼墊片(消光黑) 17*30mm，1.5mm</a:t>
            </a:r>
          </a:p>
          <a:p>
            <a:r>
              <a:rPr lang="zh-TW" altLang="en-US" dirty="0"/>
              <a:t>MTLXXX0196-0  不銹鋼墊片(霧灰) 17*30mm，1.5mm</a:t>
            </a:r>
          </a:p>
          <a:p>
            <a:r>
              <a:rPr lang="zh-TW" altLang="en-US" dirty="0"/>
              <a:t>STKXXX0189-0   不銹鋼墊片防水雙面膠</a:t>
            </a:r>
          </a:p>
          <a:p>
            <a:r>
              <a:rPr lang="zh-TW" altLang="en-US" dirty="0"/>
              <a:t>特殊色大墊片只能使用在同色系電子龍頭上，勿任意用在其他色龍頭上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不銹鋼墊片防水雙面膠(STKXXX0189-0)是黏貼在不鏽鋼墊片上(防水雙面膠太大技師要自己剪裁)，讓墊片跟水槽檯面可緊貼不會滲水下去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5D3353-4289-00DE-8C08-2B006C2E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164" y="965591"/>
            <a:ext cx="4763835" cy="343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4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BD685-F42E-6AAE-7382-D94ED9EF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705315" cy="1883121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WS2-C1</a:t>
            </a:r>
            <a:r>
              <a:rPr lang="zh-TW" altLang="en-US" sz="3200" dirty="0"/>
              <a:t>及</a:t>
            </a:r>
            <a:r>
              <a:rPr lang="en-US" altLang="zh-TW" sz="3200" dirty="0"/>
              <a:t>WS2-C2</a:t>
            </a:r>
            <a:r>
              <a:rPr lang="zh-TW" altLang="en-US" sz="3200" dirty="0"/>
              <a:t>機碼前</a:t>
            </a:r>
            <a:r>
              <a:rPr lang="en-US" altLang="zh-TW" sz="3200" dirty="0"/>
              <a:t>6</a:t>
            </a:r>
            <a:r>
              <a:rPr lang="zh-TW" altLang="en-US" sz="3200" dirty="0"/>
              <a:t>碼為</a:t>
            </a:r>
            <a:r>
              <a:rPr lang="en-US" altLang="zh-TW" sz="3200" dirty="0"/>
              <a:t>202407</a:t>
            </a:r>
            <a:br>
              <a:rPr lang="en-US" altLang="zh-TW" sz="3200" dirty="0"/>
            </a:br>
            <a:r>
              <a:rPr lang="zh-TW" altLang="en-US" sz="3200" dirty="0"/>
              <a:t>於</a:t>
            </a:r>
            <a:r>
              <a:rPr lang="en-US" altLang="zh-TW" sz="3200" dirty="0"/>
              <a:t>2025/6/16</a:t>
            </a:r>
            <a:r>
              <a:rPr lang="zh-TW" altLang="en-US" sz="3200" dirty="0"/>
              <a:t>開始如遇到維修有拆機維修時，就進行預防性更換瞬冰模組，更換後的瞬冰模組每周與其它料件一起寄回廠內，每個門市請備足維修料件至</a:t>
            </a:r>
            <a:r>
              <a:rPr lang="en-US" altLang="zh-TW" sz="3200" dirty="0"/>
              <a:t>10</a:t>
            </a:r>
            <a:r>
              <a:rPr lang="zh-TW" altLang="en-US" sz="3200" dirty="0"/>
              <a:t>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0F73BF-CD04-57B2-3843-8B21C012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78" y="1971675"/>
            <a:ext cx="5782422" cy="46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1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717E3E0-40A8-D793-00D8-37EBEA4B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620" y="1965340"/>
            <a:ext cx="4232064" cy="47181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394BC3E-5A93-CCA6-F42A-EAA623FD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0404" cy="685590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A33B8FDA-26BE-0C15-99AE-207FDDAD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404" y="1"/>
            <a:ext cx="8251596" cy="253357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不管是全戶技師、千山技師、惟品技師。只要在廚下安裝水源時，請遠離有伸縮龍頭底下的抽拉軟管跟重塊，避免影響球筏以及管路被重塊打到發生異常</a:t>
            </a:r>
            <a:r>
              <a:rPr lang="en-US" altLang="zh-TW" sz="3200" dirty="0"/>
              <a:t>(</a:t>
            </a:r>
            <a:r>
              <a:rPr lang="zh-TW" altLang="en-US" sz="3200" dirty="0"/>
              <a:t>如高壓軟管或</a:t>
            </a:r>
            <a:r>
              <a:rPr lang="en-US" altLang="zh-TW" sz="3200" dirty="0"/>
              <a:t>PE</a:t>
            </a:r>
            <a:r>
              <a:rPr lang="zh-TW" altLang="en-US" sz="3200" dirty="0"/>
              <a:t>管線漏水或是球筏被關閉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957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5AFAAD2-59E8-CE89-9FD3-D53458632823}"/>
              </a:ext>
            </a:extLst>
          </p:cNvPr>
          <p:cNvSpPr txBox="1"/>
          <p:nvPr/>
        </p:nvSpPr>
        <p:spPr>
          <a:xfrm>
            <a:off x="0" y="252008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WS2</a:t>
            </a:r>
            <a:r>
              <a:rPr lang="zh-TW" altLang="en-US" dirty="0"/>
              <a:t>異常原因排除跟說明增加以下項目</a:t>
            </a:r>
            <a:br>
              <a:rPr lang="en-US" altLang="zh-TW" dirty="0"/>
            </a:br>
            <a:r>
              <a:rPr lang="en-US" altLang="zh-TW" dirty="0"/>
              <a:t>1.</a:t>
            </a:r>
            <a:r>
              <a:rPr lang="zh-TW" altLang="en-US" dirty="0"/>
              <a:t>溫度存在正負5度差異</a:t>
            </a:r>
          </a:p>
          <a:p>
            <a:r>
              <a:rPr lang="zh-TW" altLang="en-US" dirty="0"/>
              <a:t>25度出冰水=&gt; 機器設定出水溫度低於原水溫度會啟動製冰是正常的</a:t>
            </a:r>
          </a:p>
          <a:p>
            <a:r>
              <a:rPr lang="zh-TW" altLang="en-US" dirty="0"/>
              <a:t>出水溫度低於原水溫度會啟動製冰是正常的 , 且加上25度出水有+/-5度 , 所以水溫最低為20度 , 會感覺是有冰水</a:t>
            </a:r>
          </a:p>
          <a:p>
            <a:r>
              <a:rPr lang="zh-TW" altLang="en-US" dirty="0"/>
              <a:t>例如:原水溫度32度，那客戶要喝25度水時，機器就會自動啟動製冰，來降低原水溫度(32度)來達到出水溫要25度</a:t>
            </a:r>
          </a:p>
          <a:p>
            <a:r>
              <a:rPr lang="zh-TW" altLang="en-US" dirty="0"/>
              <a:t>35度出熱水=&gt; 機器設定出水溫度高於原水溫度會啟動加熱是正常的</a:t>
            </a:r>
          </a:p>
          <a:p>
            <a:r>
              <a:rPr lang="zh-TW" altLang="en-US" dirty="0"/>
              <a:t>出水溫度高於原水溫度會啟動加熱是正常的 , 且加上35度出水有+/-5度 , 所以水溫最高為40度 , 會感覺是有溫熱感</a:t>
            </a:r>
          </a:p>
          <a:p>
            <a:r>
              <a:rPr lang="zh-TW" altLang="en-US" dirty="0"/>
              <a:t>例如:原水溫度18度，那客戶要喝35度水時，機器就會自動啟動加熱，來升高原水溫度(18度)來達到出水溫35度</a:t>
            </a:r>
          </a:p>
          <a:p>
            <a:r>
              <a:rPr lang="zh-TW" altLang="en-US" dirty="0"/>
              <a:t>所以重點就是要看原水溫度以及客戶設定出水溫度，機器會依據這二個數據進行加熱或製冷，另外就是溫度存在正負5度差異</a:t>
            </a:r>
          </a:p>
          <a:p>
            <a:r>
              <a:rPr lang="en-US" altLang="zh-TW" dirty="0"/>
              <a:t>2</a:t>
            </a:r>
            <a:r>
              <a:rPr lang="zh-TW" altLang="en-US" dirty="0"/>
              <a:t>.出水量由流量計算，存在正負5%或10ml差異</a:t>
            </a:r>
            <a:br>
              <a:rPr lang="en-US" altLang="zh-TW" dirty="0"/>
            </a:br>
            <a:r>
              <a:rPr lang="en-US" altLang="zh-TW" dirty="0"/>
              <a:t>3.C1/C2</a:t>
            </a:r>
            <a:r>
              <a:rPr lang="zh-TW" altLang="en-US" dirty="0"/>
              <a:t>產生錯誤碼</a:t>
            </a:r>
            <a:r>
              <a:rPr lang="en-US" altLang="zh-TW" dirty="0"/>
              <a:t>ERR8</a:t>
            </a:r>
            <a:r>
              <a:rPr lang="zh-TW" altLang="en-US" dirty="0"/>
              <a:t>請檢查廢水管內是否有螺絲或其他異物，導致入水量不足廢水量不足</a:t>
            </a:r>
            <a:r>
              <a:rPr lang="en-US" altLang="zh-TW" dirty="0"/>
              <a:t>(</a:t>
            </a:r>
            <a:r>
              <a:rPr lang="zh-TW" altLang="en-US" dirty="0"/>
              <a:t>廢水量需大於冰水出水量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610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2BAF945-1EAE-D650-324A-7BC66EC856B8}"/>
              </a:ext>
            </a:extLst>
          </p:cNvPr>
          <p:cNvSpPr txBox="1"/>
          <p:nvPr/>
        </p:nvSpPr>
        <p:spPr>
          <a:xfrm>
            <a:off x="-1" y="153970"/>
            <a:ext cx="8102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惟品二代機串接UVC方式如下圖所示:</a:t>
            </a:r>
          </a:p>
          <a:p>
            <a:r>
              <a:rPr lang="zh-TW" altLang="en-US" dirty="0"/>
              <a:t>注意:帶出門前一定要把千山標籤撕掉，外箱也不得有千山的標籤跟封箱膠帶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EC3E60-A819-4252-69FD-D440916E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0352"/>
            <a:ext cx="7693779" cy="514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70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858F25-1818-841A-9212-E038F89D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回報庫存</a:t>
            </a:r>
            <a:br>
              <a:rPr lang="en-US" altLang="zh-TW" dirty="0"/>
            </a:br>
            <a:r>
              <a:rPr lang="zh-TW" altLang="en-US" dirty="0"/>
              <a:t>增加</a:t>
            </a:r>
            <a:r>
              <a:rPr lang="en-US" altLang="zh-TW" dirty="0"/>
              <a:t>WD1/WS1</a:t>
            </a:r>
            <a:r>
              <a:rPr lang="zh-TW" altLang="en-US" dirty="0"/>
              <a:t> 一代機待寄回廠內數量，以利後續控管惟品一代機寄回的數量</a:t>
            </a:r>
            <a:r>
              <a:rPr lang="en-US" altLang="zh-TW" dirty="0"/>
              <a:t>(12</a:t>
            </a:r>
            <a:r>
              <a:rPr lang="zh-TW" altLang="en-US" dirty="0"/>
              <a:t>台以上數量夠再統一請總倉協助叫大車寄回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5431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8018</Words>
  <Application>Microsoft Office PowerPoint</Application>
  <PresentationFormat>寬螢幕</PresentationFormat>
  <Paragraphs>497</Paragraphs>
  <Slides>39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新細明體</vt:lpstr>
      <vt:lpstr>標楷體</vt:lpstr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WS2-C1及WS2-C2機碼前6碼為202407 於2025/6/16開始如遇到維修有拆機維修時，就進行預防性更換瞬冰模組，更換後的瞬冰模組每周與其它料件一起寄回廠內，每個門市請備足維修料件至10組</vt:lpstr>
      <vt:lpstr>不管是全戶技師、千山技師、惟品技師。只要在廚下安裝水源時，請遠離有伸縮龍頭底下的抽拉軟管跟重塊，避免影響球筏以及管路被重塊打到發生異常(如高壓軟管或PE管線漏水或是球筏被關閉)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📢 2025/11/26 布達事項 1.惟品二代機WS2-C1/WS2-C2機碼前6碼為202407 ✅維持遇到維修有拆機維修時，就進行預防性更換瞬冰模組到2026/1/31之前。(技師需隨身攜帶WS2瞬冰模組維修半成品2組並帶QA機) ✅更換後的瞬冰模組每周與其它料件一起寄回廠內，每個門市請備足維修料件，門市安全庫存量請控制在10組，低於10組請盡快申請補料，原則就是不可以斷料而導致技師無料可以更換。 ✅技師更換後於機碼前下方劃線代表已經更換，以利後續技師判別，派工前技師跟店長也可以查詢記事本是否有更換過。  於2026/02/01開始 ✅不管是更換濾心、韌體更新，只要去客戶家就進行預防性更換瞬冰模組。 ✅開始後續每次技師派工時間為2小時，請店長安排並安排備料(WS2瞬冰模組維修半成品2組)並帶QA機。 ✅開始派工前，請店長查ERP客戶機碼是否是202407以前的並查詢記事本是否有更換過，如確認無更換過請安排2小時。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品保 - 詹智凱 JackChan</dc:creator>
  <cp:lastModifiedBy>品保 - 詹智凱 JackChan</cp:lastModifiedBy>
  <cp:revision>70</cp:revision>
  <dcterms:created xsi:type="dcterms:W3CDTF">2025-05-20T05:43:13Z</dcterms:created>
  <dcterms:modified xsi:type="dcterms:W3CDTF">2026-01-20T07:52:30Z</dcterms:modified>
</cp:coreProperties>
</file>